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1" r:id="rId2"/>
    <p:sldId id="399" r:id="rId3"/>
    <p:sldId id="416" r:id="rId4"/>
    <p:sldId id="419" r:id="rId5"/>
    <p:sldId id="398" r:id="rId6"/>
    <p:sldId id="403" r:id="rId7"/>
    <p:sldId id="410" r:id="rId8"/>
    <p:sldId id="415" r:id="rId9"/>
    <p:sldId id="411" r:id="rId10"/>
    <p:sldId id="417" r:id="rId11"/>
    <p:sldId id="420" r:id="rId12"/>
    <p:sldId id="400" r:id="rId13"/>
    <p:sldId id="405" r:id="rId14"/>
    <p:sldId id="406" r:id="rId15"/>
    <p:sldId id="412" r:id="rId16"/>
    <p:sldId id="418" r:id="rId17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339933"/>
    <a:srgbClr val="990000"/>
    <a:srgbClr val="CC0000"/>
    <a:srgbClr val="800000"/>
    <a:srgbClr val="990033"/>
    <a:srgbClr val="2D2D8A"/>
    <a:srgbClr val="008000"/>
    <a:srgbClr val="21AB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58" autoAdjust="0"/>
  </p:normalViewPr>
  <p:slideViewPr>
    <p:cSldViewPr>
      <p:cViewPr>
        <p:scale>
          <a:sx n="100" d="100"/>
          <a:sy n="100" d="100"/>
        </p:scale>
        <p:origin x="-474" y="24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ITEPA\etudes\1056_EGTEIIX\1-En%20chantier\R&#233;vision%20m&#233;thodologie%20GIC\D&#233;poussi&#232;rage\EGTEI%20Calculation%20Sheet_JBV.v-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ITEPA\etudes\1056_EGTEIIX\1-En%20chantier\R&#233;vision%20m&#233;thodologie%20GIC\D&#233;poussi&#232;rage\analyse_deduster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ITEPA\etudes\1056_EGTEIIX\1-En%20chantier\R&#233;vision%20m&#233;thodologie%20GIC\D&#233;poussi&#232;rage\EGTEI%20Calculation%20Sheet_JBV.v-2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strRef>
              <c:f>'Solid fuels_Fabric_Filter'!$D$127</c:f>
              <c:strCache>
                <c:ptCount val="1"/>
                <c:pt idx="0">
                  <c:v>EGTEI Model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fuels_Fabric_Filter'!$D$128:$D$135</c:f>
              <c:numCache>
                <c:formatCode>General</c:formatCode>
                <c:ptCount val="8"/>
                <c:pt idx="0">
                  <c:v>6025.7081654959766</c:v>
                </c:pt>
                <c:pt idx="1">
                  <c:v>11840.416240572869</c:v>
                </c:pt>
                <c:pt idx="2">
                  <c:v>19020.330395332367</c:v>
                </c:pt>
                <c:pt idx="3">
                  <c:v>24693.496323754833</c:v>
                </c:pt>
                <c:pt idx="4">
                  <c:v>30481.637130198822</c:v>
                </c:pt>
                <c:pt idx="5">
                  <c:v>37871.741963789413</c:v>
                </c:pt>
                <c:pt idx="6">
                  <c:v>43617.461029791622</c:v>
                </c:pt>
                <c:pt idx="7">
                  <c:v>49386.43000358162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'Solid fuels_Fabric_Filter'!$E$127</c:f>
              <c:strCache>
                <c:ptCount val="1"/>
                <c:pt idx="0">
                  <c:v>RAINS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fuels_Fabric_Filter'!$E$128:$E$135</c:f>
              <c:numCache>
                <c:formatCode>General</c:formatCode>
                <c:ptCount val="8"/>
                <c:pt idx="0">
                  <c:v>4093.3923874187817</c:v>
                </c:pt>
                <c:pt idx="1">
                  <c:v>8186.7847748375625</c:v>
                </c:pt>
                <c:pt idx="2">
                  <c:v>12280.177162256346</c:v>
                </c:pt>
                <c:pt idx="3">
                  <c:v>16373.569549675129</c:v>
                </c:pt>
                <c:pt idx="4">
                  <c:v>20466.961937093911</c:v>
                </c:pt>
                <c:pt idx="5">
                  <c:v>24560.3543245127</c:v>
                </c:pt>
                <c:pt idx="6">
                  <c:v>28653.746711931475</c:v>
                </c:pt>
                <c:pt idx="7">
                  <c:v>32747.139099350243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'Solid fuels_Fabric_Filter'!$F$127</c:f>
              <c:strCache>
                <c:ptCount val="1"/>
                <c:pt idx="0">
                  <c:v>AEP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fuels_Fabric_Filter'!$F$128:$F$135</c:f>
              <c:numCache>
                <c:formatCode>General</c:formatCode>
                <c:ptCount val="8"/>
                <c:pt idx="0">
                  <c:v>4815.7557499044497</c:v>
                </c:pt>
                <c:pt idx="1">
                  <c:v>9631.5114998088993</c:v>
                </c:pt>
                <c:pt idx="2">
                  <c:v>14447.26724971335</c:v>
                </c:pt>
                <c:pt idx="3">
                  <c:v>19263.022999617799</c:v>
                </c:pt>
                <c:pt idx="4">
                  <c:v>24078.778749522266</c:v>
                </c:pt>
                <c:pt idx="5">
                  <c:v>28894.5344994267</c:v>
                </c:pt>
                <c:pt idx="6">
                  <c:v>33710.290249331134</c:v>
                </c:pt>
                <c:pt idx="7">
                  <c:v>38526.045999235597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'Solid fuels_Fabric_Filter'!$G$127</c:f>
              <c:strCache>
                <c:ptCount val="1"/>
                <c:pt idx="0">
                  <c:v>Nalbandian [Smith]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fuels_Fabric_Filter'!$G$128:$G$135</c:f>
              <c:numCache>
                <c:formatCode>General</c:formatCode>
                <c:ptCount val="8"/>
                <c:pt idx="0">
                  <c:v>5837.1856721045624</c:v>
                </c:pt>
                <c:pt idx="1">
                  <c:v>11674.371344209125</c:v>
                </c:pt>
                <c:pt idx="2">
                  <c:v>17511.557016313687</c:v>
                </c:pt>
                <c:pt idx="3">
                  <c:v>23348.742688418261</c:v>
                </c:pt>
                <c:pt idx="4">
                  <c:v>29185.92836052283</c:v>
                </c:pt>
                <c:pt idx="5">
                  <c:v>35023.114032627382</c:v>
                </c:pt>
                <c:pt idx="6">
                  <c:v>40860.299704731871</c:v>
                </c:pt>
                <c:pt idx="7">
                  <c:v>46697.485376836499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'Solid fuels_Fabric_Filter'!$H$127</c:f>
              <c:strCache>
                <c:ptCount val="1"/>
                <c:pt idx="0">
                  <c:v>Naldandian [Orfanoudakis]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fuels_Fabric_Filter'!$H$128:$H$135</c:f>
              <c:numCache>
                <c:formatCode>General</c:formatCode>
                <c:ptCount val="8"/>
                <c:pt idx="0">
                  <c:v>5310.5223031928754</c:v>
                </c:pt>
                <c:pt idx="1">
                  <c:v>10621.044606385753</c:v>
                </c:pt>
                <c:pt idx="2">
                  <c:v>15931.566909578605</c:v>
                </c:pt>
                <c:pt idx="3">
                  <c:v>21242.089212771491</c:v>
                </c:pt>
                <c:pt idx="4">
                  <c:v>26552.611515964356</c:v>
                </c:pt>
                <c:pt idx="5">
                  <c:v>31863.133819157232</c:v>
                </c:pt>
                <c:pt idx="6">
                  <c:v>37173.656122350112</c:v>
                </c:pt>
                <c:pt idx="7">
                  <c:v>42484.178425542981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'Solid fuels_Fabric_Filter'!$I$127</c:f>
              <c:strCache>
                <c:ptCount val="1"/>
                <c:pt idx="0">
                  <c:v>Nalbandian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fuels_Fabric_Filter'!$I$128:$I$135</c:f>
              <c:numCache>
                <c:formatCode>General</c:formatCode>
                <c:ptCount val="8"/>
                <c:pt idx="0">
                  <c:v>5266.6336891168994</c:v>
                </c:pt>
                <c:pt idx="1">
                  <c:v>10533.267378233797</c:v>
                </c:pt>
                <c:pt idx="2">
                  <c:v>15799.901067350696</c:v>
                </c:pt>
                <c:pt idx="3">
                  <c:v>21066.534756467579</c:v>
                </c:pt>
                <c:pt idx="4">
                  <c:v>26333.16844558451</c:v>
                </c:pt>
                <c:pt idx="5">
                  <c:v>31599.802134701389</c:v>
                </c:pt>
                <c:pt idx="6">
                  <c:v>36866.435823818276</c:v>
                </c:pt>
                <c:pt idx="7">
                  <c:v>42133.069512935188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'Solid fuels_Fabric_Filter'!$J$127</c:f>
              <c:strCache>
                <c:ptCount val="1"/>
                <c:pt idx="0">
                  <c:v>World bank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fuels_Fabric_Filter'!$J$128:$J$135</c:f>
              <c:numCache>
                <c:formatCode>General</c:formatCode>
                <c:ptCount val="8"/>
                <c:pt idx="0">
                  <c:v>5608.3013539931935</c:v>
                </c:pt>
                <c:pt idx="1">
                  <c:v>11216.602707986392</c:v>
                </c:pt>
                <c:pt idx="2">
                  <c:v>16824.904061979567</c:v>
                </c:pt>
                <c:pt idx="3">
                  <c:v>22433.205415972774</c:v>
                </c:pt>
                <c:pt idx="4">
                  <c:v>28041.506769965956</c:v>
                </c:pt>
                <c:pt idx="5">
                  <c:v>33649.808123959163</c:v>
                </c:pt>
                <c:pt idx="6">
                  <c:v>39258.109477952356</c:v>
                </c:pt>
                <c:pt idx="7">
                  <c:v>44866.410831945599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'Solid fuels_Fabric_Filter'!$K$127</c:f>
              <c:strCache>
                <c:ptCount val="1"/>
                <c:pt idx="0">
                  <c:v>IEA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fuels_Fabric_Filter'!$K$128:$K$135</c:f>
              <c:numCache>
                <c:formatCode>General</c:formatCode>
                <c:ptCount val="8"/>
                <c:pt idx="0">
                  <c:v>7568.8884969980218</c:v>
                </c:pt>
                <c:pt idx="1">
                  <c:v>15137.776993996045</c:v>
                </c:pt>
                <c:pt idx="2">
                  <c:v>22706.665490994092</c:v>
                </c:pt>
                <c:pt idx="3">
                  <c:v>30275.553987992102</c:v>
                </c:pt>
                <c:pt idx="4">
                  <c:v>37844.442484990133</c:v>
                </c:pt>
                <c:pt idx="5">
                  <c:v>45413.330981988162</c:v>
                </c:pt>
                <c:pt idx="6">
                  <c:v>52982.219478986182</c:v>
                </c:pt>
                <c:pt idx="7">
                  <c:v>60551.107975984196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'Solid fuels_Fabric_Filter'!$L$127</c:f>
              <c:strCache>
                <c:ptCount val="1"/>
                <c:pt idx="0">
                  <c:v>Balcke Durr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fuels_Fabric_Filter'!$L$128:$L$135</c:f>
              <c:numCache>
                <c:formatCode>General</c:formatCode>
                <c:ptCount val="8"/>
                <c:pt idx="0">
                  <c:v>4869.9947862356585</c:v>
                </c:pt>
                <c:pt idx="1">
                  <c:v>9739.9895724713224</c:v>
                </c:pt>
                <c:pt idx="2">
                  <c:v>14609.984358706992</c:v>
                </c:pt>
                <c:pt idx="3">
                  <c:v>19479.979144942645</c:v>
                </c:pt>
                <c:pt idx="4">
                  <c:v>24349.973931178298</c:v>
                </c:pt>
                <c:pt idx="5">
                  <c:v>29219.968717413969</c:v>
                </c:pt>
                <c:pt idx="6">
                  <c:v>34089.963503649626</c:v>
                </c:pt>
                <c:pt idx="7">
                  <c:v>38959.95828988529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'Solid fuels_Fabric_Filter'!$M$127</c:f>
              <c:strCache>
                <c:ptCount val="1"/>
                <c:pt idx="0">
                  <c:v>PM BART determination [American Electric Power]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fuels_Fabric_Filter'!$M$128:$M$135</c:f>
              <c:numCache>
                <c:formatCode>General</c:formatCode>
                <c:ptCount val="8"/>
                <c:pt idx="0">
                  <c:v>9558.2067721248568</c:v>
                </c:pt>
                <c:pt idx="1">
                  <c:v>19116.413544249706</c:v>
                </c:pt>
                <c:pt idx="2">
                  <c:v>28674.620316374534</c:v>
                </c:pt>
                <c:pt idx="3">
                  <c:v>38232.827088499413</c:v>
                </c:pt>
                <c:pt idx="4">
                  <c:v>47791.033860624237</c:v>
                </c:pt>
                <c:pt idx="5">
                  <c:v>57349.240632749119</c:v>
                </c:pt>
                <c:pt idx="6">
                  <c:v>66907.447404873907</c:v>
                </c:pt>
                <c:pt idx="7">
                  <c:v>76465.654176998927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'Solid fuels_Fabric_Filter'!$N$127</c:f>
              <c:strCache>
                <c:ptCount val="1"/>
                <c:pt idx="0">
                  <c:v>Sergent et Lundy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fuels_Fabric_Filter'!$N$128:$N$135</c:f>
              <c:numCache>
                <c:formatCode>General</c:formatCode>
                <c:ptCount val="8"/>
                <c:pt idx="0">
                  <c:v>5487.1521289847751</c:v>
                </c:pt>
                <c:pt idx="1">
                  <c:v>10974.304257969539</c:v>
                </c:pt>
                <c:pt idx="2">
                  <c:v>16461.456386954309</c:v>
                </c:pt>
                <c:pt idx="3">
                  <c:v>21948.608515939064</c:v>
                </c:pt>
                <c:pt idx="4">
                  <c:v>27435.760644923866</c:v>
                </c:pt>
                <c:pt idx="5">
                  <c:v>32922.912773908618</c:v>
                </c:pt>
                <c:pt idx="6">
                  <c:v>38410.064902893384</c:v>
                </c:pt>
                <c:pt idx="7">
                  <c:v>43897.217031878186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'Solid fuels_Fabric_Filter'!$O$127</c:f>
              <c:strCache>
                <c:ptCount val="1"/>
                <c:pt idx="0">
                  <c:v>IEA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fuels_Fabric_Filter'!$O$128:$O$135</c:f>
              <c:numCache>
                <c:formatCode>General</c:formatCode>
                <c:ptCount val="8"/>
                <c:pt idx="0">
                  <c:v>9415.7491835746059</c:v>
                </c:pt>
                <c:pt idx="1">
                  <c:v>18831.498367149215</c:v>
                </c:pt>
                <c:pt idx="2">
                  <c:v>28247.247550723834</c:v>
                </c:pt>
                <c:pt idx="3">
                  <c:v>37662.99673429846</c:v>
                </c:pt>
                <c:pt idx="4">
                  <c:v>47078.745917873028</c:v>
                </c:pt>
                <c:pt idx="5">
                  <c:v>56494.495101447625</c:v>
                </c:pt>
                <c:pt idx="6">
                  <c:v>65910.244285022112</c:v>
                </c:pt>
                <c:pt idx="7">
                  <c:v>75325.993468596847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'Solid fuels_Fabric_Filter'!$P$127</c:f>
              <c:strCache>
                <c:ptCount val="1"/>
                <c:pt idx="0">
                  <c:v>Wu</c:v>
                </c:pt>
              </c:strCache>
            </c:strRef>
          </c:tx>
          <c:marker>
            <c:symbol val="none"/>
          </c:marker>
          <c:xVal>
            <c:numRef>
              <c:f>'Solid fuels_Fabric_Filter'!$C$128:$C$135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fuels_Fabric_Filter'!$P$128:$P$135</c:f>
              <c:numCache>
                <c:formatCode>General</c:formatCode>
                <c:ptCount val="8"/>
                <c:pt idx="0">
                  <c:v>3975.5692728524341</c:v>
                </c:pt>
                <c:pt idx="1">
                  <c:v>7951.1385457048646</c:v>
                </c:pt>
                <c:pt idx="2">
                  <c:v>11926.707818557297</c:v>
                </c:pt>
                <c:pt idx="3">
                  <c:v>15902.277091409729</c:v>
                </c:pt>
                <c:pt idx="4">
                  <c:v>19877.846364262161</c:v>
                </c:pt>
                <c:pt idx="5">
                  <c:v>23853.415637114595</c:v>
                </c:pt>
                <c:pt idx="6">
                  <c:v>27828.984909967025</c:v>
                </c:pt>
                <c:pt idx="7">
                  <c:v>31804.554182819465</c:v>
                </c:pt>
              </c:numCache>
            </c:numRef>
          </c:yVal>
          <c:smooth val="1"/>
        </c:ser>
        <c:axId val="56039680"/>
        <c:axId val="56050048"/>
      </c:scatterChart>
      <c:valAx>
        <c:axId val="56039680"/>
        <c:scaling>
          <c:orientation val="minMax"/>
          <c:max val="2000"/>
          <c:min val="250"/>
        </c:scaling>
        <c:axPos val="b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Power</a:t>
                </a:r>
                <a:r>
                  <a:rPr lang="fr-FR" baseline="0"/>
                  <a:t> (MWth)</a:t>
                </a:r>
                <a:endParaRPr lang="fr-FR"/>
              </a:p>
            </c:rich>
          </c:tx>
          <c:layout/>
        </c:title>
        <c:numFmt formatCode="#,##0" sourceLinked="0"/>
        <c:tickLblPos val="nextTo"/>
        <c:crossAx val="56050048"/>
        <c:crosses val="autoZero"/>
        <c:crossBetween val="midCat"/>
        <c:majorUnit val="250"/>
      </c:valAx>
      <c:valAx>
        <c:axId val="56050048"/>
        <c:scaling>
          <c:orientation val="minMax"/>
          <c:max val="80000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Investment cost (2010 k€)</a:t>
                </a:r>
              </a:p>
            </c:rich>
          </c:tx>
          <c:layout/>
        </c:title>
        <c:numFmt formatCode="#,##0" sourceLinked="0"/>
        <c:tickLblPos val="nextTo"/>
        <c:crossAx val="56039680"/>
        <c:crosses val="autoZero"/>
        <c:crossBetween val="midCat"/>
        <c:minorUnit val="5000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2667588844973499"/>
          <c:y val="9.0561278633613268E-2"/>
          <c:w val="0.3592804004382853"/>
          <c:h val="0.75280045512184512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Particle Size Distribution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Feuil1!$F$4</c:f>
              <c:strCache>
                <c:ptCount val="1"/>
                <c:pt idx="0">
                  <c:v>Cumulative mass fraction</c:v>
                </c:pt>
              </c:strCache>
            </c:strRef>
          </c:tx>
          <c:spPr>
            <a:ln w="19050"/>
          </c:spPr>
          <c:marker>
            <c:symbol val="diamond"/>
            <c:size val="3"/>
          </c:marker>
          <c:xVal>
            <c:numRef>
              <c:f>Feuil1!$E$5:$E$11</c:f>
              <c:numCache>
                <c:formatCode>General</c:formatCode>
                <c:ptCount val="7"/>
                <c:pt idx="0">
                  <c:v>1.2</c:v>
                </c:pt>
                <c:pt idx="1">
                  <c:v>2.2999999999999998</c:v>
                </c:pt>
                <c:pt idx="2">
                  <c:v>4</c:v>
                </c:pt>
                <c:pt idx="3">
                  <c:v>5.4</c:v>
                </c:pt>
                <c:pt idx="4">
                  <c:v>8.6</c:v>
                </c:pt>
                <c:pt idx="5">
                  <c:v>13</c:v>
                </c:pt>
                <c:pt idx="6">
                  <c:v>35</c:v>
                </c:pt>
              </c:numCache>
            </c:numRef>
          </c:xVal>
          <c:yVal>
            <c:numRef>
              <c:f>Feuil1!$F$5:$F$11</c:f>
              <c:numCache>
                <c:formatCode>General</c:formatCode>
                <c:ptCount val="7"/>
                <c:pt idx="0">
                  <c:v>5.0000000000000114E-3</c:v>
                </c:pt>
                <c:pt idx="1">
                  <c:v>6.0000000000000102E-2</c:v>
                </c:pt>
                <c:pt idx="2">
                  <c:v>0.34000000000000041</c:v>
                </c:pt>
                <c:pt idx="3">
                  <c:v>0.60000000000000064</c:v>
                </c:pt>
                <c:pt idx="4">
                  <c:v>0.9</c:v>
                </c:pt>
                <c:pt idx="5">
                  <c:v>0.98</c:v>
                </c:pt>
                <c:pt idx="6">
                  <c:v>1</c:v>
                </c:pt>
              </c:numCache>
            </c:numRef>
          </c:yVal>
          <c:smooth val="1"/>
        </c:ser>
        <c:ser>
          <c:idx val="1"/>
          <c:order val="1"/>
          <c:marker>
            <c:symbol val="diamond"/>
            <c:size val="3"/>
          </c:marker>
          <c:xVal>
            <c:numRef>
              <c:f>Feuil1!$E$12</c:f>
              <c:numCache>
                <c:formatCode>General</c:formatCode>
                <c:ptCount val="1"/>
                <c:pt idx="0">
                  <c:v>4.8499999999999996</c:v>
                </c:pt>
              </c:numCache>
            </c:numRef>
          </c:xVal>
          <c:yVal>
            <c:numRef>
              <c:f>Feuil1!$F$12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1"/>
        </c:ser>
        <c:axId val="76399360"/>
        <c:axId val="76401280"/>
      </c:scatterChart>
      <c:valAx>
        <c:axId val="76399360"/>
        <c:scaling>
          <c:logBase val="10"/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40987601171886401"/>
              <c:y val="0.86984387774577998"/>
            </c:manualLayout>
          </c:layout>
        </c:title>
        <c:numFmt formatCode="General" sourceLinked="1"/>
        <c:tickLblPos val="nextTo"/>
        <c:crossAx val="76401280"/>
        <c:crosses val="autoZero"/>
        <c:crossBetween val="midCat"/>
      </c:valAx>
      <c:valAx>
        <c:axId val="7640128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Mass Fraction (%)</a:t>
                </a:r>
              </a:p>
            </c:rich>
          </c:tx>
          <c:layout>
            <c:manualLayout>
              <c:xMode val="edge"/>
              <c:yMode val="edge"/>
              <c:x val="1.9596588033428432E-2"/>
              <c:y val="0.17964100854890774"/>
            </c:manualLayout>
          </c:layout>
        </c:title>
        <c:numFmt formatCode="General" sourceLinked="1"/>
        <c:tickLblPos val="nextTo"/>
        <c:crossAx val="76399360"/>
        <c:crosses val="autoZero"/>
        <c:crossBetween val="midCat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SCA = f ( MMDin and T)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9.5691787422980193E-2"/>
          <c:y val="8.7736986298100006E-2"/>
          <c:w val="0.78983556351670015"/>
          <c:h val="0.7595543185628868"/>
        </c:manualLayout>
      </c:layout>
      <c:scatterChart>
        <c:scatterStyle val="smoothMarker"/>
        <c:ser>
          <c:idx val="0"/>
          <c:order val="0"/>
          <c:tx>
            <c:strRef>
              <c:f>Deduster_ESP!$C$128</c:f>
              <c:strCache>
                <c:ptCount val="1"/>
                <c:pt idx="0">
                  <c:v>400</c:v>
                </c:pt>
              </c:strCache>
            </c:strRef>
          </c:tx>
          <c:marker>
            <c:symbol val="none"/>
          </c:marker>
          <c:xVal>
            <c:numRef>
              <c:f>Deduster_ESP!$D$127:$X$127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Deduster_ESP!$D$128:$X$128</c:f>
              <c:numCache>
                <c:formatCode>General</c:formatCode>
                <c:ptCount val="21"/>
                <c:pt idx="0">
                  <c:v>420.84022464424231</c:v>
                </c:pt>
                <c:pt idx="1">
                  <c:v>230.17077709720832</c:v>
                </c:pt>
                <c:pt idx="2">
                  <c:v>191.04349507936061</c:v>
                </c:pt>
                <c:pt idx="3">
                  <c:v>171.46169431055381</c:v>
                </c:pt>
                <c:pt idx="4">
                  <c:v>158.39803975361249</c:v>
                </c:pt>
                <c:pt idx="5">
                  <c:v>148.61309734535391</c:v>
                </c:pt>
                <c:pt idx="6">
                  <c:v>140.80516796274196</c:v>
                </c:pt>
                <c:pt idx="7">
                  <c:v>134.32009988596627</c:v>
                </c:pt>
                <c:pt idx="8">
                  <c:v>128.78251290631096</c:v>
                </c:pt>
                <c:pt idx="9">
                  <c:v>123.95699342165322</c:v>
                </c:pt>
                <c:pt idx="10">
                  <c:v>119.68616023409358</c:v>
                </c:pt>
                <c:pt idx="11">
                  <c:v>115.85958991137549</c:v>
                </c:pt>
                <c:pt idx="12">
                  <c:v>112.39681670773371</c:v>
                </c:pt>
                <c:pt idx="13">
                  <c:v>109.23739047140336</c:v>
                </c:pt>
                <c:pt idx="14">
                  <c:v>106.33474466958853</c:v>
                </c:pt>
                <c:pt idx="15">
                  <c:v>103.65224648567917</c:v>
                </c:pt>
                <c:pt idx="16">
                  <c:v>101.16055878028621</c:v>
                </c:pt>
                <c:pt idx="17">
                  <c:v>98.835823462151609</c:v>
                </c:pt>
                <c:pt idx="18">
                  <c:v>96.658377251632615</c:v>
                </c:pt>
                <c:pt idx="19">
                  <c:v>94.611822923703755</c:v>
                </c:pt>
                <c:pt idx="20">
                  <c:v>92.682344123602846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Deduster_ESP!$C$129</c:f>
              <c:strCache>
                <c:ptCount val="1"/>
                <c:pt idx="0">
                  <c:v>450</c:v>
                </c:pt>
              </c:strCache>
            </c:strRef>
          </c:tx>
          <c:marker>
            <c:symbol val="none"/>
          </c:marker>
          <c:xVal>
            <c:numRef>
              <c:f>Deduster_ESP!$D$127:$X$127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Deduster_ESP!$D$129:$X$129</c:f>
              <c:numCache>
                <c:formatCode>General</c:formatCode>
                <c:ptCount val="21"/>
                <c:pt idx="0">
                  <c:v>674.89911518800238</c:v>
                </c:pt>
                <c:pt idx="1">
                  <c:v>369.12358826050826</c:v>
                </c:pt>
                <c:pt idx="2">
                  <c:v>306.37538486364974</c:v>
                </c:pt>
                <c:pt idx="3">
                  <c:v>274.97216045983225</c:v>
                </c:pt>
                <c:pt idx="4">
                  <c:v>254.02205069060798</c:v>
                </c:pt>
                <c:pt idx="5">
                  <c:v>238.32999326173135</c:v>
                </c:pt>
                <c:pt idx="6">
                  <c:v>225.80846056786947</c:v>
                </c:pt>
                <c:pt idx="7">
                  <c:v>215.40839315356621</c:v>
                </c:pt>
                <c:pt idx="8">
                  <c:v>206.52779587699987</c:v>
                </c:pt>
                <c:pt idx="9">
                  <c:v>198.78913726072545</c:v>
                </c:pt>
                <c:pt idx="10">
                  <c:v>191.94002595765087</c:v>
                </c:pt>
                <c:pt idx="11">
                  <c:v>185.80337652688272</c:v>
                </c:pt>
                <c:pt idx="12">
                  <c:v>180.25014650185341</c:v>
                </c:pt>
                <c:pt idx="13">
                  <c:v>175.18339231217581</c:v>
                </c:pt>
                <c:pt idx="14">
                  <c:v>170.52843546957581</c:v>
                </c:pt>
                <c:pt idx="15">
                  <c:v>166.22652813088385</c:v>
                </c:pt>
                <c:pt idx="16">
                  <c:v>162.23062248969637</c:v>
                </c:pt>
                <c:pt idx="17">
                  <c:v>158.50245745846294</c:v>
                </c:pt>
                <c:pt idx="18">
                  <c:v>155.01049914556441</c:v>
                </c:pt>
                <c:pt idx="19">
                  <c:v>151.72845141290978</c:v>
                </c:pt>
                <c:pt idx="20">
                  <c:v>148.63415704962046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Deduster_ESP!$C$130</c:f>
              <c:strCache>
                <c:ptCount val="1"/>
                <c:pt idx="0">
                  <c:v>500</c:v>
                </c:pt>
              </c:strCache>
            </c:strRef>
          </c:tx>
          <c:marker>
            <c:symbol val="none"/>
          </c:marker>
          <c:xVal>
            <c:numRef>
              <c:f>Deduster_ESP!$D$127:$X$127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Deduster_ESP!$D$130:$X$130</c:f>
              <c:numCache>
                <c:formatCode>General</c:formatCode>
                <c:ptCount val="21"/>
                <c:pt idx="0">
                  <c:v>1029.7371850401278</c:v>
                </c:pt>
                <c:pt idx="1">
                  <c:v>563.19570755609368</c:v>
                </c:pt>
                <c:pt idx="2">
                  <c:v>467.45671949383899</c:v>
                </c:pt>
                <c:pt idx="3">
                  <c:v>419.54279106949718</c:v>
                </c:pt>
                <c:pt idx="4">
                  <c:v>387.57785501526462</c:v>
                </c:pt>
                <c:pt idx="5">
                  <c:v>363.63546913763901</c:v>
                </c:pt>
                <c:pt idx="6">
                  <c:v>344.53055769472832</c:v>
                </c:pt>
                <c:pt idx="7">
                  <c:v>328.66250289597707</c:v>
                </c:pt>
                <c:pt idx="8">
                  <c:v>315.11280185880918</c:v>
                </c:pt>
                <c:pt idx="9">
                  <c:v>303.30543041591</c:v>
                </c:pt>
                <c:pt idx="10">
                  <c:v>292.85529878210224</c:v>
                </c:pt>
                <c:pt idx="11">
                  <c:v>283.49221625878658</c:v>
                </c:pt>
                <c:pt idx="12">
                  <c:v>275.01929441733506</c:v>
                </c:pt>
                <c:pt idx="13">
                  <c:v>267.28862018891266</c:v>
                </c:pt>
                <c:pt idx="14">
                  <c:v>260.18625177901066</c:v>
                </c:pt>
                <c:pt idx="15">
                  <c:v>253.62255380762707</c:v>
                </c:pt>
                <c:pt idx="16">
                  <c:v>247.52574239678961</c:v>
                </c:pt>
                <c:pt idx="17">
                  <c:v>241.83744013318653</c:v>
                </c:pt>
                <c:pt idx="18">
                  <c:v>236.50953372098107</c:v>
                </c:pt>
                <c:pt idx="19">
                  <c:v>231.50190144330384</c:v>
                </c:pt>
                <c:pt idx="20">
                  <c:v>226.78073661194873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Deduster_ESP!$C$131</c:f>
              <c:strCache>
                <c:ptCount val="1"/>
                <c:pt idx="0">
                  <c:v>550</c:v>
                </c:pt>
              </c:strCache>
            </c:strRef>
          </c:tx>
          <c:marker>
            <c:symbol val="none"/>
          </c:marker>
          <c:xVal>
            <c:numRef>
              <c:f>Deduster_ESP!$D$127:$X$127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Deduster_ESP!$D$131:$X$131</c:f>
              <c:numCache>
                <c:formatCode>General</c:formatCode>
                <c:ptCount val="21"/>
                <c:pt idx="0">
                  <c:v>1509.0758302976578</c:v>
                </c:pt>
                <c:pt idx="1">
                  <c:v>825.36111383329489</c:v>
                </c:pt>
                <c:pt idx="2">
                  <c:v>685.05600006170448</c:v>
                </c:pt>
                <c:pt idx="3">
                  <c:v>614.83832474587143</c:v>
                </c:pt>
                <c:pt idx="4">
                  <c:v>567.99383557209421</c:v>
                </c:pt>
                <c:pt idx="5">
                  <c:v>532.90636240661684</c:v>
                </c:pt>
                <c:pt idx="6">
                  <c:v>504.90818916656769</c:v>
                </c:pt>
                <c:pt idx="7">
                  <c:v>481.65361671981202</c:v>
                </c:pt>
                <c:pt idx="8">
                  <c:v>461.7965826726691</c:v>
                </c:pt>
                <c:pt idx="9">
                  <c:v>444.49292585354567</c:v>
                </c:pt>
                <c:pt idx="10">
                  <c:v>429.17829868351402</c:v>
                </c:pt>
                <c:pt idx="11">
                  <c:v>415.45673774710093</c:v>
                </c:pt>
                <c:pt idx="12">
                  <c:v>403.03970381971402</c:v>
                </c:pt>
                <c:pt idx="13">
                  <c:v>391.71043087560469</c:v>
                </c:pt>
                <c:pt idx="14">
                  <c:v>381.30193765911963</c:v>
                </c:pt>
                <c:pt idx="15">
                  <c:v>371.68286387030497</c:v>
                </c:pt>
                <c:pt idx="16">
                  <c:v>362.74801051583381</c:v>
                </c:pt>
                <c:pt idx="17">
                  <c:v>354.41182572408309</c:v>
                </c:pt>
                <c:pt idx="18">
                  <c:v>346.60379964757323</c:v>
                </c:pt>
                <c:pt idx="19">
                  <c:v>339.26513406663724</c:v>
                </c:pt>
                <c:pt idx="20">
                  <c:v>332.3462854115117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Deduster_ESP!$C$132</c:f>
              <c:strCache>
                <c:ptCount val="1"/>
                <c:pt idx="0">
                  <c:v>600</c:v>
                </c:pt>
              </c:strCache>
            </c:strRef>
          </c:tx>
          <c:marker>
            <c:symbol val="none"/>
          </c:marker>
          <c:xVal>
            <c:numRef>
              <c:f>Deduster_ESP!$D$127:$X$127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Deduster_ESP!$D$132:$X$132</c:f>
              <c:numCache>
                <c:formatCode>General</c:formatCode>
                <c:ptCount val="21"/>
                <c:pt idx="0">
                  <c:v>2139.1596227792302</c:v>
                </c:pt>
                <c:pt idx="1">
                  <c:v>1169.9737902342729</c:v>
                </c:pt>
                <c:pt idx="2">
                  <c:v>971.08714171480119</c:v>
                </c:pt>
                <c:pt idx="3">
                  <c:v>871.55151015450747</c:v>
                </c:pt>
                <c:pt idx="4">
                  <c:v>805.1480612499505</c:v>
                </c:pt>
                <c:pt idx="5">
                  <c:v>755.41053026973304</c:v>
                </c:pt>
                <c:pt idx="6">
                  <c:v>715.72229161118958</c:v>
                </c:pt>
                <c:pt idx="7">
                  <c:v>682.75824737672451</c:v>
                </c:pt>
                <c:pt idx="8">
                  <c:v>654.61031431134802</c:v>
                </c:pt>
                <c:pt idx="9">
                  <c:v>630.08186898690008</c:v>
                </c:pt>
                <c:pt idx="10">
                  <c:v>608.37293201877583</c:v>
                </c:pt>
                <c:pt idx="11">
                  <c:v>588.92221355429297</c:v>
                </c:pt>
                <c:pt idx="12">
                  <c:v>571.3207007085731</c:v>
                </c:pt>
                <c:pt idx="13">
                  <c:v>555.26112122892448</c:v>
                </c:pt>
                <c:pt idx="14">
                  <c:v>540.50677424671903</c:v>
                </c:pt>
                <c:pt idx="15">
                  <c:v>526.87145265157051</c:v>
                </c:pt>
                <c:pt idx="16">
                  <c:v>514.20603375902783</c:v>
                </c:pt>
                <c:pt idx="17">
                  <c:v>502.38924526071497</c:v>
                </c:pt>
                <c:pt idx="18">
                  <c:v>491.32113736239597</c:v>
                </c:pt>
                <c:pt idx="19">
                  <c:v>480.91836184864462</c:v>
                </c:pt>
                <c:pt idx="20">
                  <c:v>471.11068924398381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Deduster_ESP!$C$133</c:f>
              <c:strCache>
                <c:ptCount val="1"/>
                <c:pt idx="0">
                  <c:v>650</c:v>
                </c:pt>
              </c:strCache>
            </c:strRef>
          </c:tx>
          <c:marker>
            <c:symbol val="none"/>
          </c:marker>
          <c:xVal>
            <c:numRef>
              <c:f>Deduster_ESP!$D$127:$X$127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Deduster_ESP!$D$133:$X$133</c:f>
              <c:numCache>
                <c:formatCode>General</c:formatCode>
                <c:ptCount val="21"/>
                <c:pt idx="0">
                  <c:v>2948.7587233068807</c:v>
                </c:pt>
                <c:pt idx="1">
                  <c:v>1612.7690440938027</c:v>
                </c:pt>
                <c:pt idx="2">
                  <c:v>1338.6105691834111</c:v>
                </c:pt>
                <c:pt idx="3">
                  <c:v>1201.4040892565154</c:v>
                </c:pt>
                <c:pt idx="4">
                  <c:v>1109.8691953056939</c:v>
                </c:pt>
                <c:pt idx="5">
                  <c:v>1041.3077019080583</c:v>
                </c:pt>
                <c:pt idx="6">
                  <c:v>986.59881589934992</c:v>
                </c:pt>
                <c:pt idx="7">
                  <c:v>941.15900301359306</c:v>
                </c:pt>
                <c:pt idx="8">
                  <c:v>902.35803543467432</c:v>
                </c:pt>
                <c:pt idx="9">
                  <c:v>868.54640849977136</c:v>
                </c:pt>
                <c:pt idx="10">
                  <c:v>838.62137785839252</c:v>
                </c:pt>
                <c:pt idx="11">
                  <c:v>811.80922455483847</c:v>
                </c:pt>
                <c:pt idx="12">
                  <c:v>787.54613825004481</c:v>
                </c:pt>
                <c:pt idx="13">
                  <c:v>765.40855460318858</c:v>
                </c:pt>
                <c:pt idx="14">
                  <c:v>745.07018952412307</c:v>
                </c:pt>
                <c:pt idx="15">
                  <c:v>726.27436284965529</c:v>
                </c:pt>
                <c:pt idx="16">
                  <c:v>708.81551403536548</c:v>
                </c:pt>
                <c:pt idx="17">
                  <c:v>692.52647333227264</c:v>
                </c:pt>
                <c:pt idx="18">
                  <c:v>677.2694633512865</c:v>
                </c:pt>
                <c:pt idx="19">
                  <c:v>662.9295914146029</c:v>
                </c:pt>
                <c:pt idx="20">
                  <c:v>649.41004858087967</c:v>
                </c:pt>
              </c:numCache>
            </c:numRef>
          </c:yVal>
          <c:smooth val="1"/>
        </c:ser>
        <c:axId val="76420224"/>
        <c:axId val="76422144"/>
      </c:scatterChart>
      <c:valAx>
        <c:axId val="76420224"/>
        <c:scaling>
          <c:orientation val="minMax"/>
          <c:max val="100"/>
        </c:scaling>
        <c:axPos val="b"/>
        <c:majorGridlines>
          <c:spPr>
            <a:ln w="12700">
              <a:solidFill>
                <a:sysClr val="windowText" lastClr="000000">
                  <a:alpha val="60000"/>
                </a:sysClr>
              </a:solidFill>
            </a:ln>
          </c:spPr>
        </c:majorGridlines>
        <c:minorGridlines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Mass Mean Diameter [MMDin] (µm)</a:t>
                </a:r>
                <a:endParaRPr lang="fr-FR"/>
              </a:p>
            </c:rich>
          </c:tx>
          <c:layout/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76422144"/>
        <c:crosses val="autoZero"/>
        <c:crossBetween val="midCat"/>
        <c:majorUnit val="10"/>
      </c:valAx>
      <c:valAx>
        <c:axId val="76422144"/>
        <c:scaling>
          <c:orientation val="minMax"/>
        </c:scaling>
        <c:axPos val="l"/>
        <c:majorGridlines>
          <c:spPr>
            <a:ln w="12700">
              <a:solidFill>
                <a:sysClr val="windowText" lastClr="000000">
                  <a:alpha val="60000"/>
                </a:sysClr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Specific collecting Area [SCA] (s/m)</a:t>
                </a:r>
              </a:p>
              <a:p>
                <a:pPr>
                  <a:defRPr/>
                </a:pPr>
                <a:endParaRPr lang="fr-FR"/>
              </a:p>
            </c:rich>
          </c:tx>
          <c:layout/>
        </c:title>
        <c:numFmt formatCode="#,##0" sourceLinked="0"/>
        <c:tickLblPos val="nextTo"/>
        <c:spPr>
          <a:ln w="9525">
            <a:solidFill>
              <a:schemeClr val="tx1"/>
            </a:solidFill>
          </a:ln>
        </c:spPr>
        <c:crossAx val="76420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1192585014930094"/>
          <c:y val="0.35663423276940798"/>
          <c:w val="8.61784821952567E-2"/>
          <c:h val="0.27937961372530468"/>
        </c:manualLayout>
      </c:layout>
    </c:legend>
    <c:plotVisOnly val="1"/>
  </c:chart>
  <c:txPr>
    <a:bodyPr/>
    <a:lstStyle/>
    <a:p>
      <a:pPr>
        <a:defRPr sz="1000"/>
      </a:pPr>
      <a:endParaRPr lang="fr-F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960826059186715"/>
          <c:y val="3.0619519582639455E-2"/>
          <c:w val="0.5667131280604637"/>
          <c:h val="0.85428877858440233"/>
        </c:manualLayout>
      </c:layout>
      <c:scatterChart>
        <c:scatterStyle val="smoothMarker"/>
        <c:ser>
          <c:idx val="0"/>
          <c:order val="0"/>
          <c:tx>
            <c:strRef>
              <c:f>'Solid fuels_ESP'!$D$107</c:f>
              <c:strCache>
                <c:ptCount val="1"/>
                <c:pt idx="0">
                  <c:v>EGTEI Model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fuels_ESP'!$D$108:$D$115</c:f>
              <c:numCache>
                <c:formatCode>General</c:formatCode>
                <c:ptCount val="8"/>
                <c:pt idx="0">
                  <c:v>7388.8826281541333</c:v>
                </c:pt>
                <c:pt idx="1">
                  <c:v>13467.286175188567</c:v>
                </c:pt>
                <c:pt idx="2">
                  <c:v>19146.351904183972</c:v>
                </c:pt>
                <c:pt idx="3">
                  <c:v>24583.703063500583</c:v>
                </c:pt>
                <c:pt idx="4">
                  <c:v>29849.619744759872</c:v>
                </c:pt>
                <c:pt idx="5">
                  <c:v>34983.747576975402</c:v>
                </c:pt>
                <c:pt idx="6">
                  <c:v>40011.425698515974</c:v>
                </c:pt>
                <c:pt idx="7">
                  <c:v>44950.180164678008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'Solid fuels_ESP'!$E$107</c:f>
              <c:strCache>
                <c:ptCount val="1"/>
                <c:pt idx="0">
                  <c:v>RAINS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fuels_ESP'!$E$108:$E$115</c:f>
              <c:numCache>
                <c:formatCode>0.00</c:formatCode>
                <c:ptCount val="8"/>
                <c:pt idx="0">
                  <c:v>2975.4490883338199</c:v>
                </c:pt>
                <c:pt idx="1">
                  <c:v>5950.8981766676443</c:v>
                </c:pt>
                <c:pt idx="2">
                  <c:v>8926.3472650014628</c:v>
                </c:pt>
                <c:pt idx="3">
                  <c:v>11901.796353335279</c:v>
                </c:pt>
                <c:pt idx="4">
                  <c:v>14877.245441669105</c:v>
                </c:pt>
                <c:pt idx="5">
                  <c:v>17852.694530002911</c:v>
                </c:pt>
                <c:pt idx="6">
                  <c:v>20828.143618336719</c:v>
                </c:pt>
                <c:pt idx="7">
                  <c:v>23803.592706670552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'Solid fuels_ESP'!$F$107</c:f>
              <c:strCache>
                <c:ptCount val="1"/>
                <c:pt idx="0">
                  <c:v>AEP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fuels_ESP'!$F$108:$F$115</c:f>
              <c:numCache>
                <c:formatCode>0.00</c:formatCode>
                <c:ptCount val="8"/>
                <c:pt idx="0">
                  <c:v>5847.7034105982575</c:v>
                </c:pt>
                <c:pt idx="1">
                  <c:v>11695.406821196519</c:v>
                </c:pt>
                <c:pt idx="2">
                  <c:v>17543.110231794766</c:v>
                </c:pt>
                <c:pt idx="3">
                  <c:v>23390.813642393026</c:v>
                </c:pt>
                <c:pt idx="4">
                  <c:v>29238.517052991298</c:v>
                </c:pt>
                <c:pt idx="5">
                  <c:v>35086.220463589518</c:v>
                </c:pt>
                <c:pt idx="6">
                  <c:v>40933.923874187814</c:v>
                </c:pt>
                <c:pt idx="7">
                  <c:v>46781.627284786075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'Solid fuels_ESP'!$G$107</c:f>
              <c:strCache>
                <c:ptCount val="1"/>
                <c:pt idx="0">
                  <c:v>Nalbandian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fuels_ESP'!$G$108:$G$115</c:f>
              <c:numCache>
                <c:formatCode>0.00</c:formatCode>
                <c:ptCount val="8"/>
                <c:pt idx="0">
                  <c:v>6205.8500303427445</c:v>
                </c:pt>
                <c:pt idx="1">
                  <c:v>12411.700060685491</c:v>
                </c:pt>
                <c:pt idx="2">
                  <c:v>18617.550091028235</c:v>
                </c:pt>
                <c:pt idx="3">
                  <c:v>24823.400121370982</c:v>
                </c:pt>
                <c:pt idx="4">
                  <c:v>31029.250151713724</c:v>
                </c:pt>
                <c:pt idx="5">
                  <c:v>37235.100182056471</c:v>
                </c:pt>
                <c:pt idx="6">
                  <c:v>43440.95021239925</c:v>
                </c:pt>
                <c:pt idx="7">
                  <c:v>49646.800242741963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'Solid fuels_ESP'!$H$107</c:f>
              <c:strCache>
                <c:ptCount val="1"/>
                <c:pt idx="0">
                  <c:v>Naldandian [Orfanoudakis]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fuels_ESP'!$H$108:$H$115</c:f>
              <c:numCache>
                <c:formatCode>0.00</c:formatCode>
                <c:ptCount val="8"/>
                <c:pt idx="0">
                  <c:v>7461.0643929156031</c:v>
                </c:pt>
                <c:pt idx="1">
                  <c:v>14922.128785831217</c:v>
                </c:pt>
                <c:pt idx="2">
                  <c:v>22383.193178746817</c:v>
                </c:pt>
                <c:pt idx="3">
                  <c:v>29844.257571662423</c:v>
                </c:pt>
                <c:pt idx="4">
                  <c:v>37305.321964578034</c:v>
                </c:pt>
                <c:pt idx="5">
                  <c:v>44766.386357493669</c:v>
                </c:pt>
                <c:pt idx="6">
                  <c:v>52227.45075040924</c:v>
                </c:pt>
                <c:pt idx="7">
                  <c:v>59688.515143324847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'Solid fuels_ESP'!$I$107</c:f>
              <c:strCache>
                <c:ptCount val="1"/>
                <c:pt idx="0">
                  <c:v>World bank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fuels_ESP'!$I$108:$I$115</c:f>
              <c:numCache>
                <c:formatCode>0.00</c:formatCode>
                <c:ptCount val="8"/>
                <c:pt idx="0">
                  <c:v>4829.3706103830264</c:v>
                </c:pt>
                <c:pt idx="1">
                  <c:v>9658.7412207660527</c:v>
                </c:pt>
                <c:pt idx="2">
                  <c:v>14488.111831149086</c:v>
                </c:pt>
                <c:pt idx="3">
                  <c:v>19317.482441532105</c:v>
                </c:pt>
                <c:pt idx="4">
                  <c:v>24146.853051915114</c:v>
                </c:pt>
                <c:pt idx="5">
                  <c:v>28976.223662298162</c:v>
                </c:pt>
                <c:pt idx="6">
                  <c:v>33805.594272681185</c:v>
                </c:pt>
                <c:pt idx="7">
                  <c:v>38634.964883064204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'Solid fuels_ESP'!$J$107</c:f>
              <c:strCache>
                <c:ptCount val="1"/>
                <c:pt idx="0">
                  <c:v>IEA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fuels_ESP'!$J$108:$J$115</c:f>
              <c:numCache>
                <c:formatCode>0.00</c:formatCode>
                <c:ptCount val="8"/>
                <c:pt idx="0">
                  <c:v>6307.4070808316865</c:v>
                </c:pt>
                <c:pt idx="1">
                  <c:v>12614.814161663371</c:v>
                </c:pt>
                <c:pt idx="2">
                  <c:v>18922.221242495056</c:v>
                </c:pt>
                <c:pt idx="3">
                  <c:v>25229.628323326757</c:v>
                </c:pt>
                <c:pt idx="4">
                  <c:v>31537.035404158458</c:v>
                </c:pt>
                <c:pt idx="5">
                  <c:v>37844.442484990133</c:v>
                </c:pt>
                <c:pt idx="6">
                  <c:v>44151.849565821823</c:v>
                </c:pt>
                <c:pt idx="7">
                  <c:v>50459.256646653514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'Solid fuels_ESP'!$K$107</c:f>
              <c:strCache>
                <c:ptCount val="1"/>
                <c:pt idx="0">
                  <c:v>Balcke Durr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fuels_ESP'!$K$108:$K$115</c:f>
              <c:numCache>
                <c:formatCode>0.00</c:formatCode>
                <c:ptCount val="8"/>
                <c:pt idx="0">
                  <c:v>8088.7382690302393</c:v>
                </c:pt>
                <c:pt idx="1">
                  <c:v>16177.476538060473</c:v>
                </c:pt>
                <c:pt idx="2">
                  <c:v>24266.214807090717</c:v>
                </c:pt>
                <c:pt idx="3">
                  <c:v>32354.953076120957</c:v>
                </c:pt>
                <c:pt idx="4">
                  <c:v>40443.691345151172</c:v>
                </c:pt>
                <c:pt idx="5">
                  <c:v>48532.429614181434</c:v>
                </c:pt>
                <c:pt idx="6">
                  <c:v>56621.167883211638</c:v>
                </c:pt>
                <c:pt idx="7">
                  <c:v>64709.906152241936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'Solid fuels_ESP'!$L$107</c:f>
              <c:strCache>
                <c:ptCount val="1"/>
                <c:pt idx="0">
                  <c:v>Questionnary Plant D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fuels_ESP'!$L$108:$L$115</c:f>
              <c:numCache>
                <c:formatCode>0.00</c:formatCode>
                <c:ptCount val="8"/>
                <c:pt idx="0">
                  <c:v>5832.5159235668843</c:v>
                </c:pt>
                <c:pt idx="1">
                  <c:v>11665.031847133767</c:v>
                </c:pt>
                <c:pt idx="2">
                  <c:v>17497.547770700639</c:v>
                </c:pt>
                <c:pt idx="3">
                  <c:v>23330.06369426753</c:v>
                </c:pt>
                <c:pt idx="4">
                  <c:v>29162.579617834373</c:v>
                </c:pt>
                <c:pt idx="5">
                  <c:v>34995.09554140125</c:v>
                </c:pt>
                <c:pt idx="6">
                  <c:v>40827.611464968155</c:v>
                </c:pt>
                <c:pt idx="7">
                  <c:v>46660.127388534987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'Solid fuels_ESP'!$M$107</c:f>
              <c:strCache>
                <c:ptCount val="1"/>
                <c:pt idx="0">
                  <c:v>Zevenhoven &amp; Kilpinen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fuels_ESP'!$M$108:$M$115</c:f>
              <c:numCache>
                <c:formatCode>0.00</c:formatCode>
                <c:ptCount val="8"/>
                <c:pt idx="0">
                  <c:v>4319.5499207153634</c:v>
                </c:pt>
                <c:pt idx="1">
                  <c:v>8639.0998414307269</c:v>
                </c:pt>
                <c:pt idx="2">
                  <c:v>12958.649762146097</c:v>
                </c:pt>
                <c:pt idx="3">
                  <c:v>17278.199682861446</c:v>
                </c:pt>
                <c:pt idx="4">
                  <c:v>21597.749603576802</c:v>
                </c:pt>
                <c:pt idx="5">
                  <c:v>25917.299524292172</c:v>
                </c:pt>
                <c:pt idx="6">
                  <c:v>30236.849445007523</c:v>
                </c:pt>
                <c:pt idx="7">
                  <c:v>34556.399365722886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'Solid fuels_ESP'!$N$107</c:f>
              <c:strCache>
                <c:ptCount val="1"/>
                <c:pt idx="0">
                  <c:v>Rubin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fuels_ESP'!$N$108:$N$115</c:f>
              <c:numCache>
                <c:formatCode>0.00</c:formatCode>
                <c:ptCount val="8"/>
                <c:pt idx="0">
                  <c:v>9579.9828498390143</c:v>
                </c:pt>
                <c:pt idx="1">
                  <c:v>19159.965699678029</c:v>
                </c:pt>
                <c:pt idx="2">
                  <c:v>28739.948549517045</c:v>
                </c:pt>
                <c:pt idx="3">
                  <c:v>38319.931399356079</c:v>
                </c:pt>
                <c:pt idx="4">
                  <c:v>47899.914249195106</c:v>
                </c:pt>
                <c:pt idx="5">
                  <c:v>57479.897099034089</c:v>
                </c:pt>
                <c:pt idx="6">
                  <c:v>67059.879948873146</c:v>
                </c:pt>
                <c:pt idx="7">
                  <c:v>76639.862798712114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'Solid fuels_ESP'!$O$107</c:f>
              <c:strCache>
                <c:ptCount val="1"/>
                <c:pt idx="0">
                  <c:v>Sankey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fuels_ESP'!$O$108:$O$115</c:f>
              <c:numCache>
                <c:formatCode>0.00</c:formatCode>
                <c:ptCount val="8"/>
                <c:pt idx="0">
                  <c:v>5964.0624376677652</c:v>
                </c:pt>
                <c:pt idx="1">
                  <c:v>11928.124875335532</c:v>
                </c:pt>
                <c:pt idx="2">
                  <c:v>17892.187313003298</c:v>
                </c:pt>
                <c:pt idx="3">
                  <c:v>23856.24975067105</c:v>
                </c:pt>
                <c:pt idx="4">
                  <c:v>29820.312188338812</c:v>
                </c:pt>
                <c:pt idx="5">
                  <c:v>35784.374626006604</c:v>
                </c:pt>
                <c:pt idx="6">
                  <c:v>41748.437063674326</c:v>
                </c:pt>
                <c:pt idx="7">
                  <c:v>47712.499501342099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'Solid fuels_ESP'!$P$107</c:f>
              <c:strCache>
                <c:ptCount val="1"/>
                <c:pt idx="0">
                  <c:v>IEA</c:v>
                </c:pt>
              </c:strCache>
            </c:strRef>
          </c:tx>
          <c:marker>
            <c:symbol val="none"/>
          </c:marker>
          <c:xVal>
            <c:numRef>
              <c:f>'Solid fuels_ESP'!$C$108:$C$115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xVal>
          <c:yVal>
            <c:numRef>
              <c:f>'Solid fuels_ESP'!$P$108:$P$115</c:f>
              <c:numCache>
                <c:formatCode>0.00</c:formatCode>
                <c:ptCount val="8"/>
                <c:pt idx="0">
                  <c:v>5386.688460973669</c:v>
                </c:pt>
                <c:pt idx="1">
                  <c:v>10773.37692194732</c:v>
                </c:pt>
                <c:pt idx="2">
                  <c:v>16160.065382920991</c:v>
                </c:pt>
                <c:pt idx="3">
                  <c:v>21546.753843894665</c:v>
                </c:pt>
                <c:pt idx="4">
                  <c:v>26933.442304868327</c:v>
                </c:pt>
                <c:pt idx="5">
                  <c:v>32320.130765841983</c:v>
                </c:pt>
                <c:pt idx="6">
                  <c:v>37706.819226815664</c:v>
                </c:pt>
                <c:pt idx="7">
                  <c:v>43093.507687789308</c:v>
                </c:pt>
              </c:numCache>
            </c:numRef>
          </c:yVal>
          <c:smooth val="1"/>
        </c:ser>
        <c:axId val="77847168"/>
        <c:axId val="77660928"/>
      </c:scatterChart>
      <c:valAx>
        <c:axId val="77847168"/>
        <c:scaling>
          <c:orientation val="minMax"/>
          <c:max val="2000"/>
          <c:min val="250"/>
        </c:scaling>
        <c:axPos val="b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Power (MWth)</a:t>
                </a:r>
              </a:p>
            </c:rich>
          </c:tx>
          <c:layout/>
        </c:title>
        <c:numFmt formatCode="#,##0" sourceLinked="0"/>
        <c:tickLblPos val="nextTo"/>
        <c:crossAx val="77660928"/>
        <c:crosses val="autoZero"/>
        <c:crossBetween val="midCat"/>
        <c:majorUnit val="250"/>
      </c:valAx>
      <c:valAx>
        <c:axId val="77660928"/>
        <c:scaling>
          <c:orientation val="minMax"/>
          <c:max val="80000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Investment cost (2010 k€)</a:t>
                </a:r>
              </a:p>
            </c:rich>
          </c:tx>
          <c:layout/>
        </c:title>
        <c:numFmt formatCode="#,##0" sourceLinked="0"/>
        <c:tickLblPos val="nextTo"/>
        <c:crossAx val="77847168"/>
        <c:crosses val="autoZero"/>
        <c:crossBetween val="midCat"/>
        <c:minorUnit val="5000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9820686219628203"/>
          <c:y val="0.10974965911601921"/>
          <c:w val="0.29950422511654551"/>
          <c:h val="0.79145208491648977"/>
        </c:manualLayout>
      </c:layout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939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262" y="0"/>
            <a:ext cx="2948938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404"/>
            <a:ext cx="2948939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262" y="9443404"/>
            <a:ext cx="2948938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A763C-1F03-4E70-A2F6-9020E89A6A3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939" cy="49593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672" y="0"/>
            <a:ext cx="2948939" cy="49593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pPr>
              <a:defRPr/>
            </a:pPr>
            <a:fld id="{6EA15891-9983-41FE-AA7F-A8DB01B84D0E}" type="datetimeFigureOut">
              <a:rPr lang="fr-FR"/>
              <a:pPr>
                <a:defRPr/>
              </a:pPr>
              <a:t>16/10/2013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0226"/>
            <a:ext cx="294893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672" y="9440226"/>
            <a:ext cx="294893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pPr>
              <a:defRPr/>
            </a:pPr>
            <a:fld id="{E7EB4FEC-C6F2-439A-AD3A-DCED12A50D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r-FR" smtClean="0"/>
              <a:t>Titelmasterformat durch Klicken bearbeiten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fr-FR" smtClean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87E8BC-1AF3-4A99-935F-97CB748E00AD}" type="datetime1">
              <a:rPr lang="de-DE"/>
              <a:pPr>
                <a:defRPr/>
              </a:pPr>
              <a:t>16.10.2013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3C439B-B8A0-4A0E-902F-9DC9AB5A878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3AEE-3536-41B3-BBE7-461383BEDD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A4EC-4FC1-4CF3-A226-75A8FC17AA3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DF3F-E7F5-4FA2-B95A-8C2F0AAEA27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56F3-2279-4C95-BE0F-4A42DB9361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7BDF-931C-4B00-ADB0-55C14BC3575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27D8-AF21-4025-9248-7646A75C29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53AF-DDC7-477A-8B54-5BF244FB39C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9180-38F6-4CA7-9837-B5A661A339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35D3-D3FD-4839-A68C-9A02FE658B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C041-EADF-41EB-A572-5330898697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E7C9-933E-48D2-981A-72AC790977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08725"/>
            <a:ext cx="5256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288B98-6EAB-48B0-9254-EC6E17664F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6" r:id="rId8"/>
    <p:sldLayoutId id="2147484241" r:id="rId9"/>
    <p:sldLayoutId id="2147484242" r:id="rId10"/>
    <p:sldLayoutId id="2147484243" r:id="rId11"/>
    <p:sldLayoutId id="214748424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1470025"/>
          </a:xfrm>
        </p:spPr>
        <p:txBody>
          <a:bodyPr/>
          <a:lstStyle/>
          <a:p>
            <a:pPr algn="l" eaLnBrk="1" hangingPunct="1"/>
            <a:r>
              <a:rPr lang="de-DE" sz="4000">
                <a:solidFill>
                  <a:schemeClr val="accent2"/>
                </a:solidFill>
                <a:latin typeface="Times New Roman" pitchFamily="18" charset="0"/>
              </a:rPr>
              <a:t>Agenda</a:t>
            </a:r>
            <a:endParaRPr lang="en-US" sz="4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100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684213" y="1268413"/>
            <a:ext cx="72723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2400" b="1" u="sng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General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cost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methodology</a:t>
            </a:r>
            <a:endParaRPr lang="de-DE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Calculation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boiler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outlet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emission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loads</a:t>
            </a:r>
            <a:endParaRPr lang="de-DE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Economic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DeNOx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de-DE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de-DE" sz="2400" b="1" dirty="0" smtClean="0">
                <a:solidFill>
                  <a:srgbClr val="2D2D8A"/>
                </a:solidFill>
              </a:rPr>
              <a:t> </a:t>
            </a:r>
            <a:r>
              <a:rPr lang="de-DE" sz="2400" b="1" dirty="0" err="1" smtClean="0">
                <a:solidFill>
                  <a:srgbClr val="2D2D8A"/>
                </a:solidFill>
              </a:rPr>
              <a:t>Economic</a:t>
            </a:r>
            <a:r>
              <a:rPr lang="de-DE" sz="2400" b="1" dirty="0" smtClean="0">
                <a:solidFill>
                  <a:srgbClr val="2D2D8A"/>
                </a:solidFill>
              </a:rPr>
              <a:t> </a:t>
            </a:r>
            <a:r>
              <a:rPr lang="de-DE" sz="2400" b="1" dirty="0" err="1" smtClean="0">
                <a:solidFill>
                  <a:srgbClr val="2D2D8A"/>
                </a:solidFill>
              </a:rPr>
              <a:t>assessment</a:t>
            </a:r>
            <a:r>
              <a:rPr lang="de-DE" sz="2400" b="1" dirty="0" smtClean="0">
                <a:solidFill>
                  <a:srgbClr val="2D2D8A"/>
                </a:solidFill>
              </a:rPr>
              <a:t> </a:t>
            </a:r>
            <a:r>
              <a:rPr lang="de-DE" sz="2400" b="1" dirty="0" err="1" smtClean="0">
                <a:solidFill>
                  <a:srgbClr val="2D2D8A"/>
                </a:solidFill>
              </a:rPr>
              <a:t>of</a:t>
            </a:r>
            <a:r>
              <a:rPr lang="de-DE" sz="2400" b="1" dirty="0" smtClean="0">
                <a:solidFill>
                  <a:srgbClr val="2D2D8A"/>
                </a:solidFill>
              </a:rPr>
              <a:t> </a:t>
            </a:r>
            <a:r>
              <a:rPr lang="de-DE" sz="2400" b="1" dirty="0" err="1" smtClean="0">
                <a:solidFill>
                  <a:srgbClr val="2D2D8A"/>
                </a:solidFill>
              </a:rPr>
              <a:t>dedusting</a:t>
            </a:r>
            <a:r>
              <a:rPr lang="de-DE" sz="2400" b="1" dirty="0" smtClean="0">
                <a:solidFill>
                  <a:srgbClr val="2D2D8A"/>
                </a:solidFill>
              </a:rPr>
              <a:t> </a:t>
            </a:r>
            <a:r>
              <a:rPr lang="de-DE" sz="2400" b="1" dirty="0" err="1" smtClean="0">
                <a:solidFill>
                  <a:srgbClr val="2D2D8A"/>
                </a:solidFill>
              </a:rPr>
              <a:t>technologies</a:t>
            </a:r>
            <a:endParaRPr lang="de-DE" sz="2400" b="1" dirty="0" smtClean="0">
              <a:solidFill>
                <a:srgbClr val="2D2D8A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Economic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DeSOx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de-DE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Operating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Cost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for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Pulse Jet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Fabric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Filter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244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6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0" cy="266700"/>
          </a:xfrm>
          <a:prstGeom prst="rect">
            <a:avLst/>
          </a:prstGeom>
          <a:noFill/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19125" cy="390525"/>
          </a:xfrm>
          <a:prstGeom prst="rect">
            <a:avLst/>
          </a:prstGeom>
          <a:noFill/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7650" cy="266700"/>
          </a:xfrm>
          <a:prstGeom prst="rect">
            <a:avLst/>
          </a:prstGeom>
          <a:noFill/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295275"/>
          </a:xfrm>
          <a:prstGeom prst="rect">
            <a:avLst/>
          </a:prstGeom>
          <a:noFill/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304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412776"/>
            <a:ext cx="5662321" cy="31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683568" y="479715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Specific</a:t>
            </a:r>
            <a:r>
              <a:rPr lang="fr-FR" sz="1800" dirty="0" smtClean="0"/>
              <a:t> </a:t>
            </a:r>
            <a:r>
              <a:rPr lang="fr-FR" sz="1800" dirty="0" err="1" smtClean="0"/>
              <a:t>dust</a:t>
            </a:r>
            <a:r>
              <a:rPr lang="fr-FR" sz="1800" dirty="0" smtClean="0"/>
              <a:t> </a:t>
            </a:r>
            <a:r>
              <a:rPr lang="fr-FR" sz="1800" dirty="0" err="1" smtClean="0"/>
              <a:t>reduction</a:t>
            </a:r>
            <a:r>
              <a:rPr lang="fr-FR" sz="1800" dirty="0" smtClean="0"/>
              <a:t> </a:t>
            </a:r>
            <a:r>
              <a:rPr lang="fr-FR" sz="1800" dirty="0" err="1" smtClean="0"/>
              <a:t>cost</a:t>
            </a:r>
            <a:r>
              <a:rPr lang="fr-FR" sz="1800" dirty="0" smtClean="0"/>
              <a:t> = total </a:t>
            </a:r>
            <a:r>
              <a:rPr lang="fr-FR" sz="1800" dirty="0" err="1" smtClean="0"/>
              <a:t>cost</a:t>
            </a:r>
            <a:r>
              <a:rPr lang="fr-FR" sz="1800" dirty="0" smtClean="0"/>
              <a:t> per </a:t>
            </a:r>
            <a:r>
              <a:rPr lang="fr-FR" sz="1800" dirty="0" err="1" smtClean="0"/>
              <a:t>year</a:t>
            </a:r>
            <a:r>
              <a:rPr lang="fr-FR" sz="1800" dirty="0" smtClean="0"/>
              <a:t> / </a:t>
            </a:r>
            <a:r>
              <a:rPr lang="fr-FR" sz="1800" dirty="0" err="1" smtClean="0"/>
              <a:t>dust</a:t>
            </a:r>
            <a:r>
              <a:rPr lang="fr-FR" sz="1800" dirty="0" smtClean="0"/>
              <a:t> </a:t>
            </a:r>
            <a:r>
              <a:rPr lang="fr-FR" sz="1800" dirty="0" err="1" smtClean="0"/>
              <a:t>emission</a:t>
            </a:r>
            <a:r>
              <a:rPr lang="fr-FR" sz="1800" dirty="0" smtClean="0"/>
              <a:t> </a:t>
            </a:r>
            <a:r>
              <a:rPr lang="fr-FR" sz="1800" dirty="0" err="1" smtClean="0"/>
              <a:t>saved</a:t>
            </a:r>
            <a:r>
              <a:rPr lang="fr-FR" sz="1800" dirty="0" smtClean="0"/>
              <a:t> per </a:t>
            </a:r>
            <a:r>
              <a:rPr lang="fr-FR" sz="1800" dirty="0" err="1" smtClean="0"/>
              <a:t>year</a:t>
            </a:r>
            <a:endParaRPr lang="fr-FR" sz="1800" dirty="0" smtClean="0"/>
          </a:p>
          <a:p>
            <a:r>
              <a:rPr lang="fr-FR" sz="1800" dirty="0" smtClean="0"/>
              <a:t>Utility </a:t>
            </a:r>
            <a:r>
              <a:rPr lang="fr-FR" sz="1800" dirty="0" err="1" smtClean="0"/>
              <a:t>electricity</a:t>
            </a:r>
            <a:r>
              <a:rPr lang="fr-FR" sz="1800" dirty="0" smtClean="0"/>
              <a:t> </a:t>
            </a:r>
            <a:r>
              <a:rPr lang="fr-FR" sz="1800" dirty="0" err="1" smtClean="0"/>
              <a:t>cost</a:t>
            </a:r>
            <a:r>
              <a:rPr lang="fr-FR" sz="1800" dirty="0" smtClean="0"/>
              <a:t> : Fan </a:t>
            </a:r>
            <a:r>
              <a:rPr lang="fr-FR" sz="1800" dirty="0" err="1" smtClean="0"/>
              <a:t>consumption</a:t>
            </a:r>
            <a:r>
              <a:rPr lang="fr-FR" sz="1800" dirty="0" smtClean="0"/>
              <a:t> and </a:t>
            </a:r>
            <a:r>
              <a:rPr lang="fr-FR" sz="1800" dirty="0" err="1" smtClean="0"/>
              <a:t>comrpessed</a:t>
            </a:r>
            <a:r>
              <a:rPr lang="fr-FR" sz="1800" dirty="0" smtClean="0"/>
              <a:t> air </a:t>
            </a:r>
            <a:r>
              <a:rPr lang="fr-FR" sz="1800" dirty="0" err="1" smtClean="0"/>
              <a:t>consumption</a:t>
            </a:r>
            <a:endParaRPr lang="fr-FR" sz="1800" dirty="0" smtClean="0"/>
          </a:p>
          <a:p>
            <a:r>
              <a:rPr lang="fr-FR" sz="1800" dirty="0" smtClean="0"/>
              <a:t>Bag replacement : </a:t>
            </a:r>
            <a:r>
              <a:rPr lang="fr-FR" sz="1800" dirty="0" err="1" smtClean="0"/>
              <a:t>assuming</a:t>
            </a:r>
            <a:r>
              <a:rPr lang="fr-FR" sz="1800" dirty="0" smtClean="0"/>
              <a:t> 20,000 </a:t>
            </a:r>
            <a:r>
              <a:rPr lang="fr-FR" sz="1800" dirty="0" err="1" smtClean="0"/>
              <a:t>hours</a:t>
            </a:r>
            <a:r>
              <a:rPr lang="fr-FR" sz="1800" dirty="0" smtClean="0"/>
              <a:t> of bag </a:t>
            </a:r>
            <a:r>
              <a:rPr lang="fr-FR" sz="1800" dirty="0" err="1" smtClean="0"/>
              <a:t>lifetime</a:t>
            </a: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Electrostatic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Precipitator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244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6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0" cy="266700"/>
          </a:xfrm>
          <a:prstGeom prst="rect">
            <a:avLst/>
          </a:prstGeom>
          <a:noFill/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19125" cy="390525"/>
          </a:xfrm>
          <a:prstGeom prst="rect">
            <a:avLst/>
          </a:prstGeom>
          <a:noFill/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7650" cy="266700"/>
          </a:xfrm>
          <a:prstGeom prst="rect">
            <a:avLst/>
          </a:prstGeom>
          <a:noFill/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295275"/>
          </a:xfrm>
          <a:prstGeom prst="rect">
            <a:avLst/>
          </a:prstGeom>
          <a:noFill/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304800"/>
          </a:xfrm>
          <a:prstGeom prst="rect">
            <a:avLst/>
          </a:prstGeom>
          <a:noFill/>
        </p:spPr>
      </p:pic>
      <p:pic>
        <p:nvPicPr>
          <p:cNvPr id="3074" name="Picture 2" descr="http://i00.i.aliimg.com/photo/252368343/Electrostatic_Precipitat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412776"/>
            <a:ext cx="4860776" cy="4422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/>
            <a:r>
              <a:rPr lang="de-DE" sz="2400" u="sng">
                <a:solidFill>
                  <a:schemeClr val="accent2"/>
                </a:solidFill>
                <a:latin typeface="Times New Roman" pitchFamily="18" charset="0"/>
              </a:rPr>
              <a:t>General approach for ESP equipment cost 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1267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179512" y="1556792"/>
            <a:ext cx="1476375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 dirty="0" err="1"/>
              <a:t>Logic</a:t>
            </a:r>
            <a:r>
              <a:rPr lang="de-DE" sz="2000" dirty="0"/>
              <a:t> </a:t>
            </a:r>
            <a:r>
              <a:rPr lang="de-DE" sz="2000" dirty="0" err="1"/>
              <a:t>Tree</a:t>
            </a:r>
            <a:endParaRPr lang="en-US" sz="2000" dirty="0"/>
          </a:p>
        </p:txBody>
      </p:sp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20330"/>
            <a:ext cx="6768752" cy="4832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/>
            <a:r>
              <a:rPr lang="de-DE" sz="2400" u="sng">
                <a:solidFill>
                  <a:schemeClr val="accent2"/>
                </a:solidFill>
                <a:latin typeface="Times New Roman" pitchFamily="18" charset="0"/>
              </a:rPr>
              <a:t>Effective collecting plate area determination from method 2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291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3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sp>
        <p:nvSpPr>
          <p:cNvPr id="12294" name="Rechteck 2"/>
          <p:cNvSpPr>
            <a:spLocks noChangeArrowheads="1"/>
          </p:cNvSpPr>
          <p:nvPr/>
        </p:nvSpPr>
        <p:spPr bwMode="auto">
          <a:xfrm>
            <a:off x="2268538" y="1844675"/>
            <a:ext cx="1366837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1600"/>
              <a:t>SCA</a:t>
            </a:r>
            <a:r>
              <a:rPr lang="de-DE" sz="1600" baseline="-25000"/>
              <a:t>1</a:t>
            </a:r>
          </a:p>
          <a:p>
            <a:pPr algn="ctr"/>
            <a:r>
              <a:rPr lang="de-DE" sz="1600"/>
              <a:t>A</a:t>
            </a:r>
            <a:r>
              <a:rPr lang="de-DE" sz="1600" baseline="-25000"/>
              <a:t>ECP,1</a:t>
            </a:r>
            <a:endParaRPr lang="en-US" sz="1600" baseline="-25000"/>
          </a:p>
        </p:txBody>
      </p:sp>
      <p:sp>
        <p:nvSpPr>
          <p:cNvPr id="12295" name="Rechteck 2"/>
          <p:cNvSpPr>
            <a:spLocks noChangeArrowheads="1"/>
          </p:cNvSpPr>
          <p:nvPr/>
        </p:nvSpPr>
        <p:spPr bwMode="auto">
          <a:xfrm>
            <a:off x="5292725" y="1844675"/>
            <a:ext cx="1366838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1600"/>
              <a:t>SCA</a:t>
            </a:r>
            <a:r>
              <a:rPr lang="de-DE" sz="1600" baseline="-25000"/>
              <a:t>n</a:t>
            </a:r>
          </a:p>
          <a:p>
            <a:pPr algn="ctr"/>
            <a:r>
              <a:rPr lang="de-DE" sz="1600"/>
              <a:t>A</a:t>
            </a:r>
            <a:r>
              <a:rPr lang="de-DE" sz="1600" baseline="-25000"/>
              <a:t>ECP,n</a:t>
            </a:r>
            <a:endParaRPr lang="en-US" sz="1600" baseline="-25000"/>
          </a:p>
        </p:txBody>
      </p:sp>
      <p:cxnSp>
        <p:nvCxnSpPr>
          <p:cNvPr id="12296" name="Connecteur droit avec flèche 48"/>
          <p:cNvCxnSpPr>
            <a:cxnSpLocks noChangeShapeType="1"/>
            <a:endCxn id="12294" idx="1"/>
          </p:cNvCxnSpPr>
          <p:nvPr/>
        </p:nvCxnSpPr>
        <p:spPr bwMode="auto">
          <a:xfrm>
            <a:off x="1403350" y="2276475"/>
            <a:ext cx="865188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7" name="Connecteur droit avec flèche 51"/>
          <p:cNvCxnSpPr>
            <a:cxnSpLocks noChangeShapeType="1"/>
            <a:stCxn id="12294" idx="3"/>
          </p:cNvCxnSpPr>
          <p:nvPr/>
        </p:nvCxnSpPr>
        <p:spPr bwMode="auto">
          <a:xfrm>
            <a:off x="3635375" y="2276475"/>
            <a:ext cx="576263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8" name="Connecteur droit avec flèche 54"/>
          <p:cNvCxnSpPr>
            <a:cxnSpLocks noChangeShapeType="1"/>
            <a:endCxn id="12295" idx="1"/>
          </p:cNvCxnSpPr>
          <p:nvPr/>
        </p:nvCxnSpPr>
        <p:spPr bwMode="auto">
          <a:xfrm>
            <a:off x="4787900" y="2276475"/>
            <a:ext cx="504825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9" name="Connecteur droit 58"/>
          <p:cNvCxnSpPr>
            <a:cxnSpLocks noChangeShapeType="1"/>
          </p:cNvCxnSpPr>
          <p:nvPr/>
        </p:nvCxnSpPr>
        <p:spPr bwMode="auto">
          <a:xfrm>
            <a:off x="4211638" y="2276475"/>
            <a:ext cx="576262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2300" name="ZoneTexte 61"/>
          <p:cNvSpPr txBox="1">
            <a:spLocks noChangeArrowheads="1"/>
          </p:cNvSpPr>
          <p:nvPr/>
        </p:nvSpPr>
        <p:spPr bwMode="auto">
          <a:xfrm>
            <a:off x="2700338" y="1557338"/>
            <a:ext cx="719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k = 1</a:t>
            </a:r>
            <a:endParaRPr lang="fr-FR" sz="1800"/>
          </a:p>
        </p:txBody>
      </p:sp>
      <p:sp>
        <p:nvSpPr>
          <p:cNvPr id="12301" name="ZoneTexte 62"/>
          <p:cNvSpPr txBox="1">
            <a:spLocks noChangeArrowheads="1"/>
          </p:cNvSpPr>
          <p:nvPr/>
        </p:nvSpPr>
        <p:spPr bwMode="auto">
          <a:xfrm>
            <a:off x="5651500" y="1557338"/>
            <a:ext cx="720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k = n</a:t>
            </a:r>
            <a:endParaRPr lang="fr-FR" sz="1800"/>
          </a:p>
        </p:txBody>
      </p:sp>
      <p:sp>
        <p:nvSpPr>
          <p:cNvPr id="12302" name="ZoneTexte 63"/>
          <p:cNvSpPr txBox="1">
            <a:spLocks noChangeArrowheads="1"/>
          </p:cNvSpPr>
          <p:nvPr/>
        </p:nvSpPr>
        <p:spPr bwMode="auto">
          <a:xfrm>
            <a:off x="611188" y="1844675"/>
            <a:ext cx="1620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MMD</a:t>
            </a:r>
            <a:r>
              <a:rPr lang="fr-FR" sz="1600" baseline="-25000"/>
              <a:t>1</a:t>
            </a:r>
            <a:r>
              <a:rPr lang="fr-FR" sz="1600"/>
              <a:t>=MMD</a:t>
            </a:r>
            <a:r>
              <a:rPr lang="fr-FR" sz="1600" baseline="-25000"/>
              <a:t>in</a:t>
            </a:r>
            <a:endParaRPr lang="fr-FR" sz="1800" baseline="-25000"/>
          </a:p>
        </p:txBody>
      </p:sp>
      <p:sp>
        <p:nvSpPr>
          <p:cNvPr id="12303" name="ZoneTexte 67"/>
          <p:cNvSpPr txBox="1">
            <a:spLocks noChangeArrowheads="1"/>
          </p:cNvSpPr>
          <p:nvPr/>
        </p:nvSpPr>
        <p:spPr bwMode="auto">
          <a:xfrm>
            <a:off x="4500563" y="1844675"/>
            <a:ext cx="792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MMD</a:t>
            </a:r>
            <a:r>
              <a:rPr lang="fr-FR" sz="1600" baseline="-25000"/>
              <a:t>n</a:t>
            </a:r>
            <a:endParaRPr lang="fr-FR" sz="1800" baseline="-25000"/>
          </a:p>
        </p:txBody>
      </p:sp>
      <p:pic>
        <p:nvPicPr>
          <p:cNvPr id="123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3725"/>
            <a:ext cx="91440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5863"/>
            <a:ext cx="9144000" cy="782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0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2963"/>
            <a:ext cx="9144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9" name="Graphique 18"/>
          <p:cNvGraphicFramePr/>
          <p:nvPr/>
        </p:nvGraphicFramePr>
        <p:xfrm>
          <a:off x="323528" y="4293096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236296" y="170080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 = </a:t>
            </a:r>
            <a:r>
              <a:rPr lang="fr-FR" sz="1200" dirty="0" err="1" smtClean="0"/>
              <a:t>number</a:t>
            </a:r>
            <a:r>
              <a:rPr lang="fr-FR" sz="1200" dirty="0" smtClean="0"/>
              <a:t> of ESP </a:t>
            </a:r>
            <a:r>
              <a:rPr lang="fr-FR" sz="1200" dirty="0" err="1" smtClean="0"/>
              <a:t>fields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/>
            <a:r>
              <a:rPr lang="de-DE" sz="2400" u="sng">
                <a:solidFill>
                  <a:schemeClr val="accent2"/>
                </a:solidFill>
                <a:latin typeface="Times New Roman" pitchFamily="18" charset="0"/>
              </a:rPr>
              <a:t>Evolution of SCA as a function of MMDin and T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3315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7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graphicFrame>
        <p:nvGraphicFramePr>
          <p:cNvPr id="49" name="Graphique 48"/>
          <p:cNvGraphicFramePr/>
          <p:nvPr/>
        </p:nvGraphicFramePr>
        <p:xfrm>
          <a:off x="1331640" y="1340768"/>
          <a:ext cx="6626689" cy="388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ZoneTexte 1"/>
          <p:cNvSpPr txBox="1"/>
          <p:nvPr/>
        </p:nvSpPr>
        <p:spPr>
          <a:xfrm>
            <a:off x="7380288" y="2420938"/>
            <a:ext cx="576262" cy="252412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50" b="1" dirty="0" smtClean="0"/>
              <a:t>T (K)</a:t>
            </a:r>
            <a:endParaRPr lang="fr-FR" sz="1050" b="1" dirty="0"/>
          </a:p>
        </p:txBody>
      </p:sp>
      <p:sp>
        <p:nvSpPr>
          <p:cNvPr id="13320" name="ZoneTexte 50"/>
          <p:cNvSpPr txBox="1">
            <a:spLocks noChangeArrowheads="1"/>
          </p:cNvSpPr>
          <p:nvPr/>
        </p:nvSpPr>
        <p:spPr bwMode="auto">
          <a:xfrm>
            <a:off x="684213" y="5229225"/>
            <a:ext cx="73437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dirty="0" err="1"/>
              <a:t>CUECost</a:t>
            </a:r>
            <a:r>
              <a:rPr lang="fr-FR" sz="1800" dirty="0"/>
              <a:t> </a:t>
            </a:r>
            <a:r>
              <a:rPr lang="fr-FR" sz="1800" dirty="0" err="1"/>
              <a:t>workbook</a:t>
            </a:r>
            <a:r>
              <a:rPr lang="fr-FR" sz="1800" dirty="0"/>
              <a:t> : 50 s/m &lt; SCA &lt;190 </a:t>
            </a:r>
            <a:r>
              <a:rPr lang="fr-FR" sz="1800" dirty="0" smtClean="0"/>
              <a:t>s/m</a:t>
            </a:r>
          </a:p>
          <a:p>
            <a:r>
              <a:rPr lang="fr-FR" sz="1800" dirty="0" err="1" smtClean="0"/>
              <a:t>Schwarze</a:t>
            </a:r>
            <a:r>
              <a:rPr lang="fr-FR" sz="1800" dirty="0" smtClean="0"/>
              <a:t> </a:t>
            </a:r>
            <a:r>
              <a:rPr lang="fr-FR" sz="1800" dirty="0" err="1" smtClean="0"/>
              <a:t>Pumpe</a:t>
            </a:r>
            <a:r>
              <a:rPr lang="fr-FR" sz="1800" dirty="0" smtClean="0"/>
              <a:t>:  SCA =117.4 s/m [</a:t>
            </a:r>
            <a:r>
              <a:rPr lang="fr-FR" sz="1800" dirty="0" err="1" smtClean="0"/>
              <a:t>Balcke</a:t>
            </a:r>
            <a:r>
              <a:rPr lang="fr-FR" sz="1800" dirty="0" smtClean="0"/>
              <a:t> </a:t>
            </a:r>
            <a:r>
              <a:rPr lang="fr-FR" sz="1800" dirty="0" err="1" smtClean="0"/>
              <a:t>Dürr</a:t>
            </a:r>
            <a:r>
              <a:rPr lang="fr-FR" sz="1800" dirty="0" smtClean="0"/>
              <a:t>]</a:t>
            </a:r>
          </a:p>
          <a:p>
            <a:r>
              <a:rPr lang="fr-FR" sz="1800" dirty="0" err="1" smtClean="0"/>
              <a:t>Waigaoqiao</a:t>
            </a:r>
            <a:r>
              <a:rPr lang="fr-FR" sz="1800" dirty="0" smtClean="0"/>
              <a:t> : SCA = 85.6 s/m [</a:t>
            </a:r>
            <a:r>
              <a:rPr lang="fr-FR" sz="1800" dirty="0" err="1" smtClean="0"/>
              <a:t>Balcke</a:t>
            </a:r>
            <a:r>
              <a:rPr lang="fr-FR" sz="1800" dirty="0" smtClean="0"/>
              <a:t> </a:t>
            </a:r>
            <a:r>
              <a:rPr lang="fr-FR" sz="1800" dirty="0" err="1" smtClean="0"/>
              <a:t>Dürr</a:t>
            </a:r>
            <a:r>
              <a:rPr lang="fr-FR" sz="1800" dirty="0" smtClean="0"/>
              <a:t>]</a:t>
            </a:r>
          </a:p>
          <a:p>
            <a:r>
              <a:rPr lang="fr-FR" sz="1800" dirty="0" err="1" smtClean="0"/>
              <a:t>Baclke</a:t>
            </a:r>
            <a:r>
              <a:rPr lang="fr-FR" sz="1800" dirty="0" smtClean="0"/>
              <a:t> </a:t>
            </a:r>
            <a:r>
              <a:rPr lang="fr-FR" sz="1800" dirty="0" err="1" smtClean="0"/>
              <a:t>Dürr</a:t>
            </a:r>
            <a:r>
              <a:rPr lang="fr-FR" sz="1800" dirty="0" smtClean="0"/>
              <a:t> : SCA = 226 s/m</a:t>
            </a:r>
          </a:p>
          <a:p>
            <a:endParaRPr lang="fr-FR" sz="18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707904" y="1916832"/>
            <a:ext cx="2016224" cy="720080"/>
            <a:chOff x="-252536" y="908720"/>
            <a:chExt cx="2016224" cy="72008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-252536" y="908720"/>
              <a:ext cx="2016224" cy="72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3785" r="33681"/>
            <a:stretch>
              <a:fillRect/>
            </a:stretch>
          </p:blipFill>
          <p:spPr bwMode="auto">
            <a:xfrm>
              <a:off x="-180528" y="980728"/>
              <a:ext cx="1872208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9"/>
          <p:cNvSpPr/>
          <p:nvPr/>
        </p:nvSpPr>
        <p:spPr bwMode="auto">
          <a:xfrm>
            <a:off x="3779912" y="1988840"/>
            <a:ext cx="1872208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95736" y="4293096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Cost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comparison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for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ESP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units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Variable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input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parameters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and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comparison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with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literature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data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6388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90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51520" y="1916832"/>
          <a:ext cx="2808311" cy="3224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04"/>
                <a:gridCol w="1593907"/>
              </a:tblGrid>
              <a:tr h="168335"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fr-F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Range </a:t>
                      </a:r>
                      <a:r>
                        <a:rPr lang="fr-FR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choice</a:t>
                      </a:r>
                      <a:endParaRPr lang="fr-F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558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Efficiency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[</a:t>
                      </a: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] (%)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99.89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558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Temperature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[T] (K)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2781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Mass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diameter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[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MMDin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] (µm)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558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ESP </a:t>
                      </a: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specific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equipment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9418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ESP </a:t>
                      </a: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Stainless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304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9418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SO3 injection </a:t>
                      </a: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precaution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Graphique 10"/>
          <p:cNvGraphicFramePr/>
          <p:nvPr/>
        </p:nvGraphicFramePr>
        <p:xfrm>
          <a:off x="3131840" y="1484784"/>
          <a:ext cx="601216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Operating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Cost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for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ESP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units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6388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90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486153" cy="333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683568" y="501317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Specific</a:t>
            </a:r>
            <a:r>
              <a:rPr lang="fr-FR" sz="1800" dirty="0" smtClean="0"/>
              <a:t> </a:t>
            </a:r>
            <a:r>
              <a:rPr lang="fr-FR" sz="1800" dirty="0" err="1" smtClean="0"/>
              <a:t>dust</a:t>
            </a:r>
            <a:r>
              <a:rPr lang="fr-FR" sz="1800" dirty="0" smtClean="0"/>
              <a:t> </a:t>
            </a:r>
            <a:r>
              <a:rPr lang="fr-FR" sz="1800" dirty="0" err="1" smtClean="0"/>
              <a:t>reduction</a:t>
            </a:r>
            <a:r>
              <a:rPr lang="fr-FR" sz="1800" dirty="0" smtClean="0"/>
              <a:t> </a:t>
            </a:r>
            <a:r>
              <a:rPr lang="fr-FR" sz="1800" dirty="0" err="1" smtClean="0"/>
              <a:t>cost</a:t>
            </a:r>
            <a:r>
              <a:rPr lang="fr-FR" sz="1800" dirty="0" smtClean="0"/>
              <a:t> = total </a:t>
            </a:r>
            <a:r>
              <a:rPr lang="fr-FR" sz="1800" dirty="0" err="1" smtClean="0"/>
              <a:t>cost</a:t>
            </a:r>
            <a:r>
              <a:rPr lang="fr-FR" sz="1800" dirty="0" smtClean="0"/>
              <a:t> per </a:t>
            </a:r>
            <a:r>
              <a:rPr lang="fr-FR" sz="1800" dirty="0" err="1" smtClean="0"/>
              <a:t>year</a:t>
            </a:r>
            <a:r>
              <a:rPr lang="fr-FR" sz="1800" dirty="0" smtClean="0"/>
              <a:t> / </a:t>
            </a:r>
            <a:r>
              <a:rPr lang="fr-FR" sz="1800" dirty="0" err="1" smtClean="0"/>
              <a:t>dust</a:t>
            </a:r>
            <a:r>
              <a:rPr lang="fr-FR" sz="1800" dirty="0" smtClean="0"/>
              <a:t> </a:t>
            </a:r>
            <a:r>
              <a:rPr lang="fr-FR" sz="1800" dirty="0" err="1" smtClean="0"/>
              <a:t>emission</a:t>
            </a:r>
            <a:r>
              <a:rPr lang="fr-FR" sz="1800" dirty="0" smtClean="0"/>
              <a:t> </a:t>
            </a:r>
            <a:r>
              <a:rPr lang="fr-FR" sz="1800" dirty="0" err="1" smtClean="0"/>
              <a:t>saved</a:t>
            </a:r>
            <a:r>
              <a:rPr lang="fr-FR" sz="1800" dirty="0" smtClean="0"/>
              <a:t> per </a:t>
            </a:r>
            <a:r>
              <a:rPr lang="fr-FR" sz="1800" dirty="0" err="1" smtClean="0"/>
              <a:t>year</a:t>
            </a:r>
            <a:endParaRPr lang="fr-FR" sz="1800" dirty="0" smtClean="0"/>
          </a:p>
          <a:p>
            <a:r>
              <a:rPr lang="fr-FR" sz="1800" dirty="0" smtClean="0"/>
              <a:t>Utility </a:t>
            </a:r>
            <a:r>
              <a:rPr lang="fr-FR" sz="1800" dirty="0" err="1" smtClean="0"/>
              <a:t>electricity</a:t>
            </a:r>
            <a:r>
              <a:rPr lang="fr-FR" sz="1800" dirty="0" smtClean="0"/>
              <a:t> </a:t>
            </a:r>
            <a:r>
              <a:rPr lang="fr-FR" sz="1800" dirty="0" err="1" smtClean="0"/>
              <a:t>cost</a:t>
            </a:r>
            <a:r>
              <a:rPr lang="fr-FR" sz="1800" dirty="0" smtClean="0"/>
              <a:t> : Fan </a:t>
            </a:r>
            <a:r>
              <a:rPr lang="fr-FR" sz="1800" dirty="0" err="1" smtClean="0"/>
              <a:t>consumption</a:t>
            </a:r>
            <a:r>
              <a:rPr lang="fr-FR" sz="1800" dirty="0" smtClean="0"/>
              <a:t> and ESP power </a:t>
            </a:r>
            <a:r>
              <a:rPr lang="fr-FR" sz="1800" dirty="0" err="1" smtClean="0"/>
              <a:t>requirement</a:t>
            </a:r>
            <a:endParaRPr lang="fr-FR" sz="1800" dirty="0" smtClean="0"/>
          </a:p>
          <a:p>
            <a:r>
              <a:rPr lang="fr-FR" sz="1800" dirty="0" smtClean="0"/>
              <a:t>SO</a:t>
            </a:r>
            <a:r>
              <a:rPr lang="fr-FR" sz="1800" baseline="-25000" dirty="0" smtClean="0"/>
              <a:t>3</a:t>
            </a:r>
            <a:r>
              <a:rPr lang="fr-FR" sz="1800" dirty="0" smtClean="0"/>
              <a:t> </a:t>
            </a:r>
            <a:r>
              <a:rPr lang="fr-FR" sz="1800" dirty="0" err="1" smtClean="0"/>
              <a:t>consumption</a:t>
            </a:r>
            <a:r>
              <a:rPr lang="fr-FR" sz="1800" dirty="0" smtClean="0"/>
              <a:t> : </a:t>
            </a:r>
            <a:r>
              <a:rPr lang="fr-FR" sz="1800" dirty="0" err="1" smtClean="0"/>
              <a:t>assuming</a:t>
            </a:r>
            <a:r>
              <a:rPr lang="fr-FR" sz="1800" dirty="0" smtClean="0"/>
              <a:t> </a:t>
            </a:r>
            <a:r>
              <a:rPr lang="fr-FR" sz="1800" dirty="0" err="1" smtClean="0"/>
              <a:t>precaution</a:t>
            </a:r>
            <a:r>
              <a:rPr lang="fr-FR" sz="1800" dirty="0" smtClean="0"/>
              <a:t> injection </a:t>
            </a:r>
            <a:r>
              <a:rPr lang="fr-FR" sz="1800" dirty="0" err="1" smtClean="0"/>
              <a:t>at</a:t>
            </a:r>
            <a:r>
              <a:rPr lang="fr-FR" sz="1800" dirty="0" smtClean="0"/>
              <a:t> 35 kg/h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23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5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838200" y="620713"/>
            <a:ext cx="77724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IED ELVs </a:t>
            </a:r>
            <a:r>
              <a:rPr lang="de-DE" sz="2400" u="sng" kern="0" dirty="0" err="1" smtClean="0">
                <a:solidFill>
                  <a:schemeClr val="accent2"/>
                </a:solidFill>
                <a:ea typeface="+mj-ea"/>
                <a:cs typeface="+mj-cs"/>
              </a:rPr>
              <a:t>and</a:t>
            </a: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400" u="sng" kern="0" dirty="0" err="1" smtClean="0">
                <a:solidFill>
                  <a:schemeClr val="accent2"/>
                </a:solidFill>
                <a:ea typeface="+mj-ea"/>
                <a:cs typeface="+mj-cs"/>
              </a:rPr>
              <a:t>Dust</a:t>
            </a: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400" u="sng" kern="0" dirty="0" err="1" smtClean="0">
                <a:solidFill>
                  <a:schemeClr val="accent2"/>
                </a:solidFill>
                <a:ea typeface="+mj-ea"/>
                <a:cs typeface="+mj-cs"/>
              </a:rPr>
              <a:t>emission</a:t>
            </a: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400" u="sng" kern="0" dirty="0" err="1" smtClean="0">
                <a:solidFill>
                  <a:schemeClr val="accent2"/>
                </a:solidFill>
                <a:ea typeface="+mj-ea"/>
                <a:cs typeface="+mj-cs"/>
              </a:rPr>
              <a:t>issues</a:t>
            </a: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 in </a:t>
            </a:r>
            <a:r>
              <a:rPr lang="de-DE" sz="2400" u="sng" kern="0" dirty="0" err="1" smtClean="0">
                <a:solidFill>
                  <a:schemeClr val="accent2"/>
                </a:solidFill>
                <a:ea typeface="+mj-ea"/>
                <a:cs typeface="+mj-cs"/>
              </a:rPr>
              <a:t>coal</a:t>
            </a: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 power plant</a:t>
            </a: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8" name="Rectangle 4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515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160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1691680" y="4437112"/>
          <a:ext cx="5519936" cy="159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984"/>
                <a:gridCol w="1379984"/>
                <a:gridCol w="1379984"/>
                <a:gridCol w="137998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Existing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baseline="0" dirty="0" smtClean="0"/>
                        <a:t>plants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New </a:t>
                      </a:r>
                      <a:r>
                        <a:rPr lang="fr-FR" sz="1400" dirty="0" smtClean="0"/>
                        <a:t>plants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Power (MW)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ELV (mg/Nm3)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Power (MW)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ELV (mg/Nm3)</a:t>
                      </a:r>
                      <a:endParaRPr lang="fr-FR" sz="1400" dirty="0"/>
                    </a:p>
                  </a:txBody>
                  <a:tcPr anchor="ctr"/>
                </a:tc>
              </a:tr>
              <a:tr h="1274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50-100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</a:t>
                      </a:r>
                      <a:endParaRPr lang="fr-FR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50-300</a:t>
                      </a:r>
                      <a:endParaRPr lang="fr-FR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</a:t>
                      </a:r>
                      <a:endParaRPr lang="fr-FR" sz="1400" dirty="0"/>
                    </a:p>
                  </a:txBody>
                  <a:tcPr anchor="ctr"/>
                </a:tc>
              </a:tr>
              <a:tr h="25563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100-300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25</a:t>
                      </a:r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&gt;300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&gt;300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84784"/>
            <a:ext cx="5396876" cy="275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23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5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838200" y="620713"/>
            <a:ext cx="77724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400" u="sng" kern="0" dirty="0" err="1">
                <a:solidFill>
                  <a:schemeClr val="accent2"/>
                </a:solidFill>
                <a:ea typeface="+mj-ea"/>
                <a:cs typeface="+mj-cs"/>
              </a:rPr>
              <a:t>Specific</a:t>
            </a:r>
            <a:r>
              <a:rPr lang="de-DE" sz="2400" u="sng" kern="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400" u="sng" kern="0" dirty="0" err="1">
                <a:solidFill>
                  <a:schemeClr val="accent2"/>
                </a:solidFill>
                <a:ea typeface="+mj-ea"/>
                <a:cs typeface="+mj-cs"/>
              </a:rPr>
              <a:t>cost</a:t>
            </a:r>
            <a:r>
              <a:rPr lang="de-DE" sz="2400" u="sng" kern="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400" u="sng" kern="0" dirty="0" err="1">
                <a:solidFill>
                  <a:schemeClr val="accent2"/>
                </a:solidFill>
                <a:ea typeface="+mj-ea"/>
                <a:cs typeface="+mj-cs"/>
              </a:rPr>
              <a:t>methodology</a:t>
            </a:r>
            <a:r>
              <a:rPr lang="de-DE" sz="2400" u="sng" kern="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400" u="sng" kern="0" dirty="0" err="1">
                <a:solidFill>
                  <a:schemeClr val="accent2"/>
                </a:solidFill>
                <a:ea typeface="+mj-ea"/>
                <a:cs typeface="+mj-cs"/>
              </a:rPr>
              <a:t>for</a:t>
            </a:r>
            <a:r>
              <a:rPr lang="de-DE" sz="2400" u="sng" kern="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400" u="sng" kern="0" dirty="0" err="1">
                <a:solidFill>
                  <a:schemeClr val="accent2"/>
                </a:solidFill>
                <a:ea typeface="+mj-ea"/>
                <a:cs typeface="+mj-cs"/>
              </a:rPr>
              <a:t>Deduster</a:t>
            </a:r>
            <a:endParaRPr lang="de-DE" sz="2400" u="sng" kern="0" dirty="0">
              <a:solidFill>
                <a:schemeClr val="accent2"/>
              </a:solidFill>
              <a:ea typeface="+mj-ea"/>
              <a:cs typeface="+mj-cs"/>
            </a:endParaRPr>
          </a:p>
          <a:p>
            <a:pPr algn="ctr">
              <a:defRPr/>
            </a:pPr>
            <a:r>
              <a:rPr lang="de-DE" sz="2000" dirty="0" err="1">
                <a:solidFill>
                  <a:schemeClr val="accent2"/>
                </a:solidFill>
                <a:ea typeface="+mj-ea"/>
                <a:cs typeface="+mj-cs"/>
              </a:rPr>
              <a:t>Adapted</a:t>
            </a:r>
            <a:r>
              <a:rPr lang="de-DE" sz="200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ea typeface="+mj-ea"/>
                <a:cs typeface="+mj-cs"/>
              </a:rPr>
              <a:t>methodogy</a:t>
            </a:r>
            <a:r>
              <a:rPr lang="de-DE" sz="200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ea typeface="+mj-ea"/>
                <a:cs typeface="+mj-cs"/>
              </a:rPr>
              <a:t>from</a:t>
            </a:r>
            <a:r>
              <a:rPr lang="de-DE" sz="2000" dirty="0">
                <a:solidFill>
                  <a:schemeClr val="accent2"/>
                </a:solidFill>
                <a:ea typeface="+mj-ea"/>
                <a:cs typeface="+mj-cs"/>
              </a:rPr>
              <a:t> US EPA Air </a:t>
            </a:r>
            <a:r>
              <a:rPr lang="de-DE" sz="2000" dirty="0" err="1">
                <a:solidFill>
                  <a:schemeClr val="accent2"/>
                </a:solidFill>
                <a:ea typeface="+mj-ea"/>
                <a:cs typeface="+mj-cs"/>
              </a:rPr>
              <a:t>pollution</a:t>
            </a:r>
            <a:r>
              <a:rPr lang="de-DE" sz="200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ea typeface="+mj-ea"/>
                <a:cs typeface="+mj-cs"/>
              </a:rPr>
              <a:t>cost</a:t>
            </a:r>
            <a:r>
              <a:rPr lang="de-DE" sz="200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ea typeface="+mj-ea"/>
                <a:cs typeface="+mj-cs"/>
              </a:rPr>
              <a:t>control</a:t>
            </a:r>
            <a:r>
              <a:rPr lang="de-DE" sz="2000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2"/>
                </a:solidFill>
                <a:ea typeface="+mj-ea"/>
                <a:cs typeface="+mj-cs"/>
              </a:rPr>
              <a:t>manual</a:t>
            </a:r>
            <a:endParaRPr lang="en-US" sz="2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55" name="Rechteck 16"/>
          <p:cNvSpPr/>
          <p:nvPr/>
        </p:nvSpPr>
        <p:spPr bwMode="auto">
          <a:xfrm>
            <a:off x="354013" y="2349500"/>
            <a:ext cx="1481137" cy="5032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800" dirty="0"/>
              <a:t>Variable </a:t>
            </a:r>
            <a:r>
              <a:rPr lang="de-DE" sz="1800" dirty="0" err="1"/>
              <a:t>operating</a:t>
            </a:r>
            <a:r>
              <a:rPr lang="de-DE" sz="1800" dirty="0"/>
              <a:t> </a:t>
            </a:r>
            <a:r>
              <a:rPr lang="de-DE" sz="1800" dirty="0" err="1"/>
              <a:t>cost</a:t>
            </a:r>
            <a:endParaRPr lang="en-US" sz="1800" dirty="0"/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74" name="Tableau 73"/>
          <p:cNvGraphicFramePr>
            <a:graphicFrameLocks noGrp="1"/>
          </p:cNvGraphicFramePr>
          <p:nvPr/>
        </p:nvGraphicFramePr>
        <p:xfrm>
          <a:off x="1835150" y="3225800"/>
          <a:ext cx="6120680" cy="283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894"/>
                <a:gridCol w="2941708"/>
                <a:gridCol w="2384078"/>
              </a:tblGrid>
              <a:tr h="274072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Fabric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Filter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Electrostatic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Precipitator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6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equip</a:t>
                      </a:r>
                      <a:endParaRPr lang="fr-FR" sz="16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Baghouse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compartments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Bag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fr-FR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3.Cages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General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equipment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3400">
                <a:tc>
                  <a:txBody>
                    <a:bodyPr/>
                    <a:lstStyle/>
                    <a:p>
                      <a:pPr algn="ctr"/>
                      <a:endParaRPr lang="fr-FR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0.57</a:t>
                      </a:r>
                    </a:p>
                  </a:txBody>
                  <a:tcPr anchor="ctr"/>
                </a:tc>
              </a:tr>
              <a:tr h="226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6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op,var</a:t>
                      </a:r>
                      <a:endParaRPr kumimoji="0" lang="fr-FR" sz="16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1.Bag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replacement</a:t>
                      </a:r>
                    </a:p>
                    <a:p>
                      <a:pPr algn="ctr"/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Compressed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air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consumption</a:t>
                      </a:r>
                      <a:endParaRPr lang="fr-FR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Fan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consumption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1.ESP power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requirement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2.Fan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consumption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SO</a:t>
                      </a:r>
                      <a:r>
                        <a:rPr lang="fr-FR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consumption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15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8" name="Rectangle 4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515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160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2275" y="4365625"/>
            <a:ext cx="7913688" cy="35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62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20838" y="4800600"/>
            <a:ext cx="7913688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e 36"/>
          <p:cNvGrpSpPr>
            <a:grpSpLocks/>
          </p:cNvGrpSpPr>
          <p:nvPr/>
        </p:nvGrpSpPr>
        <p:grpSpPr bwMode="auto">
          <a:xfrm>
            <a:off x="395288" y="1628775"/>
            <a:ext cx="8872537" cy="503238"/>
            <a:chOff x="395536" y="1628800"/>
            <a:chExt cx="8872749" cy="503237"/>
          </a:xfrm>
        </p:grpSpPr>
        <p:sp>
          <p:nvSpPr>
            <p:cNvPr id="29" name="Rechteck 16"/>
            <p:cNvSpPr/>
            <p:nvPr/>
          </p:nvSpPr>
          <p:spPr bwMode="auto">
            <a:xfrm>
              <a:off x="395536" y="1628800"/>
              <a:ext cx="1481172" cy="5032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800" dirty="0"/>
                <a:t>Investment </a:t>
              </a:r>
              <a:r>
                <a:rPr lang="de-DE" sz="1800" dirty="0" err="1"/>
                <a:t>cost</a:t>
              </a:r>
              <a:endParaRPr lang="en-US" sz="1800" dirty="0"/>
            </a:p>
          </p:txBody>
        </p:sp>
        <p:pic>
          <p:nvPicPr>
            <p:cNvPr id="5166" name="Picture 5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1628848"/>
              <a:ext cx="8656725" cy="43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5164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963" y="2276475"/>
            <a:ext cx="7854950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23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5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838200" y="620713"/>
            <a:ext cx="77724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Pulse Jet </a:t>
            </a:r>
            <a:r>
              <a:rPr lang="de-DE" sz="2400" u="sng" kern="0" dirty="0" err="1" smtClean="0">
                <a:solidFill>
                  <a:schemeClr val="accent2"/>
                </a:solidFill>
                <a:ea typeface="+mj-ea"/>
                <a:cs typeface="+mj-cs"/>
              </a:rPr>
              <a:t>Fabric</a:t>
            </a:r>
            <a:r>
              <a:rPr lang="de-DE" sz="2400" u="sng" kern="0" dirty="0" smtClean="0">
                <a:solidFill>
                  <a:schemeClr val="accent2"/>
                </a:solidFill>
                <a:ea typeface="+mj-ea"/>
                <a:cs typeface="+mj-cs"/>
              </a:rPr>
              <a:t> Filter</a:t>
            </a:r>
            <a:endParaRPr lang="de-DE" sz="2400" u="sng" kern="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58" name="Rectangle 4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515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160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445124" cy="36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33718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/>
            <a:r>
              <a:rPr lang="de-DE" sz="2400" u="sng">
                <a:solidFill>
                  <a:schemeClr val="accent2"/>
                </a:solidFill>
                <a:latin typeface="Times New Roman" pitchFamily="18" charset="0"/>
              </a:rPr>
              <a:t>General approach for Pulse Jet Fabric Filter equipment cost 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148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809625" y="1628775"/>
            <a:ext cx="1476375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 dirty="0" err="1"/>
              <a:t>Logic</a:t>
            </a:r>
            <a:r>
              <a:rPr lang="de-DE" sz="2000" dirty="0"/>
              <a:t> </a:t>
            </a:r>
            <a:r>
              <a:rPr lang="de-DE" sz="2000" dirty="0" err="1"/>
              <a:t>Tree</a:t>
            </a:r>
            <a:endParaRPr lang="en-US" sz="2000" dirty="0"/>
          </a:p>
        </p:txBody>
      </p:sp>
      <p:sp>
        <p:nvSpPr>
          <p:cNvPr id="6151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6152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052513"/>
            <a:ext cx="6677025" cy="50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Total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filtration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area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b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calculation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and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</a:rPr>
              <a:t>industrial</a:t>
            </a:r>
            <a:r>
              <a:rPr lang="de-DE" sz="2000" kern="12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</a:rPr>
              <a:t>example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172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4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4094449" cy="24029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611560" y="3989963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Industrial</a:t>
            </a:r>
            <a:r>
              <a:rPr lang="fr-FR" sz="1800" dirty="0" smtClean="0"/>
              <a:t> </a:t>
            </a:r>
            <a:r>
              <a:rPr lang="fr-FR" sz="1800" dirty="0" err="1" smtClean="0"/>
              <a:t>example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Termokimik</a:t>
            </a:r>
            <a:r>
              <a:rPr lang="fr-FR" sz="1800" baseline="30000" dirty="0" smtClean="0"/>
              <a:t>1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Power 660 </a:t>
            </a:r>
            <a:r>
              <a:rPr lang="fr-FR" sz="1800" dirty="0" err="1" smtClean="0"/>
              <a:t>MWe</a:t>
            </a:r>
            <a:r>
              <a:rPr lang="fr-FR" sz="1800" dirty="0" smtClean="0"/>
              <a:t> =&gt; 1,650 </a:t>
            </a:r>
            <a:r>
              <a:rPr lang="fr-FR" sz="1800" dirty="0" err="1" smtClean="0"/>
              <a:t>MWth</a:t>
            </a:r>
            <a:endParaRPr lang="fr-FR" sz="1800" dirty="0" smtClean="0"/>
          </a:p>
          <a:p>
            <a:pPr lvl="1">
              <a:buFont typeface="Arial" pitchFamily="34" charset="0"/>
              <a:buChar char="•"/>
            </a:pPr>
            <a:r>
              <a:rPr lang="fr-FR" sz="1800" dirty="0" err="1" smtClean="0"/>
              <a:t>Volumetric</a:t>
            </a:r>
            <a:r>
              <a:rPr lang="fr-FR" sz="1800" dirty="0" smtClean="0"/>
              <a:t> </a:t>
            </a:r>
            <a:r>
              <a:rPr lang="fr-FR" sz="1800" dirty="0"/>
              <a:t>flow </a:t>
            </a:r>
            <a:r>
              <a:rPr lang="fr-FR" sz="1800" dirty="0" err="1"/>
              <a:t>gas</a:t>
            </a:r>
            <a:r>
              <a:rPr lang="fr-FR" sz="1800" dirty="0"/>
              <a:t> </a:t>
            </a:r>
            <a:r>
              <a:rPr lang="fr-FR" sz="1800" dirty="0" smtClean="0"/>
              <a:t>= </a:t>
            </a:r>
            <a:r>
              <a:rPr lang="fr-FR" sz="1800" dirty="0" smtClean="0">
                <a:solidFill>
                  <a:srgbClr val="FF9900"/>
                </a:solidFill>
              </a:rPr>
              <a:t>1,750,000 </a:t>
            </a:r>
            <a:r>
              <a:rPr lang="fr-FR" sz="1800" dirty="0">
                <a:solidFill>
                  <a:srgbClr val="FF9900"/>
                </a:solidFill>
              </a:rPr>
              <a:t>Nm</a:t>
            </a:r>
            <a:r>
              <a:rPr lang="fr-FR" sz="1800" baseline="30000" dirty="0">
                <a:solidFill>
                  <a:srgbClr val="FF9900"/>
                </a:solidFill>
              </a:rPr>
              <a:t>3</a:t>
            </a:r>
            <a:r>
              <a:rPr lang="fr-FR" sz="1800" dirty="0">
                <a:solidFill>
                  <a:srgbClr val="FF9900"/>
                </a:solidFill>
              </a:rPr>
              <a:t>/h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A/C </a:t>
            </a:r>
            <a:r>
              <a:rPr lang="fr-FR" sz="1800" dirty="0"/>
              <a:t>= </a:t>
            </a:r>
            <a:r>
              <a:rPr lang="fr-FR" sz="1800" dirty="0">
                <a:solidFill>
                  <a:srgbClr val="0070C0"/>
                </a:solidFill>
              </a:rPr>
              <a:t>1.11 cm/s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A</a:t>
            </a:r>
            <a:r>
              <a:rPr lang="fr-FR" sz="1800" baseline="-25000" dirty="0" smtClean="0"/>
              <a:t>NC</a:t>
            </a:r>
            <a:r>
              <a:rPr lang="fr-FR" sz="1800" dirty="0" smtClean="0"/>
              <a:t> = </a:t>
            </a:r>
            <a:r>
              <a:rPr lang="fr-FR" sz="1800" dirty="0" smtClean="0">
                <a:solidFill>
                  <a:srgbClr val="FF9900"/>
                </a:solidFill>
              </a:rPr>
              <a:t>45,900 m</a:t>
            </a:r>
            <a:r>
              <a:rPr lang="fr-FR" sz="1800" baseline="30000" dirty="0" smtClean="0">
                <a:solidFill>
                  <a:srgbClr val="FF9900"/>
                </a:solidFill>
              </a:rPr>
              <a:t>2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A</a:t>
            </a:r>
            <a:r>
              <a:rPr lang="fr-FR" sz="1800" baseline="-25000" dirty="0" smtClean="0"/>
              <a:t>GC</a:t>
            </a:r>
            <a:r>
              <a:rPr lang="fr-FR" sz="1800" dirty="0" smtClean="0"/>
              <a:t> = </a:t>
            </a:r>
            <a:r>
              <a:rPr lang="fr-FR" sz="1800" dirty="0" smtClean="0">
                <a:solidFill>
                  <a:srgbClr val="FF9900"/>
                </a:solidFill>
              </a:rPr>
              <a:t>47,736 m</a:t>
            </a:r>
            <a:r>
              <a:rPr lang="fr-FR" sz="1800" baseline="30000" dirty="0" smtClean="0">
                <a:solidFill>
                  <a:srgbClr val="FF9900"/>
                </a:solidFill>
              </a:rPr>
              <a:t>2</a:t>
            </a:r>
            <a:endParaRPr lang="fr-FR" sz="1800" baseline="30000" dirty="0">
              <a:solidFill>
                <a:srgbClr val="FF99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16 </a:t>
            </a:r>
            <a:r>
              <a:rPr lang="fr-FR" sz="1800" dirty="0" err="1"/>
              <a:t>compartments</a:t>
            </a:r>
            <a:r>
              <a:rPr lang="fr-FR" sz="1800" dirty="0"/>
              <a:t> =&gt; </a:t>
            </a:r>
            <a:r>
              <a:rPr lang="fr-FR" sz="1800" dirty="0" err="1"/>
              <a:t>Acomp</a:t>
            </a:r>
            <a:r>
              <a:rPr lang="fr-FR" sz="1800" dirty="0"/>
              <a:t> = </a:t>
            </a:r>
            <a:r>
              <a:rPr lang="fr-FR" sz="1800" dirty="0" smtClean="0">
                <a:solidFill>
                  <a:srgbClr val="FF9900"/>
                </a:solidFill>
              </a:rPr>
              <a:t>2,984 </a:t>
            </a:r>
            <a:r>
              <a:rPr lang="fr-FR" sz="1800" dirty="0">
                <a:solidFill>
                  <a:srgbClr val="FF9900"/>
                </a:solidFill>
              </a:rPr>
              <a:t>m</a:t>
            </a:r>
            <a:r>
              <a:rPr lang="fr-FR" sz="1800" baseline="30000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652120" y="5733256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 smtClean="0"/>
              <a:t>1</a:t>
            </a:r>
            <a:r>
              <a:rPr lang="fr-FR" sz="1200" dirty="0" smtClean="0"/>
              <a:t>Available online : </a:t>
            </a:r>
            <a:r>
              <a:rPr lang="en-US" sz="1200" dirty="0"/>
              <a:t>http://www.termokimik.it/pdf/torrevaldaliga_eng.pdf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Cost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comparison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for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Pulse Jet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Fabric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Filter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units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 Variable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input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parameters</a:t>
            </a:r>
            <a:r>
              <a:rPr lang="de-DE" sz="2000" kern="1200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de-DE" sz="2000" kern="1200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c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</a:rPr>
              <a:t>omparison</a:t>
            </a:r>
            <a:r>
              <a:rPr lang="de-DE" sz="2000" kern="12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with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literature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data</a:t>
            </a:r>
            <a:r>
              <a:rPr lang="de-DE" sz="2000" kern="1200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9220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2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7132" y="1628800"/>
          <a:ext cx="3168724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424"/>
                <a:gridCol w="2069300"/>
              </a:tblGrid>
              <a:tr h="252000"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fr-F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fr-F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A/C (m/s)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1.8e-2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of </a:t>
                      </a: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compartments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Division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made in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order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get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2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2,500 m</a:t>
                      </a:r>
                      <a:r>
                        <a:rPr lang="fr-FR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2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of extra-</a:t>
                      </a: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compartments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Bettween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 and 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Compartement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baghouse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Stainless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lang="fr-F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Insulated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Filtering</a:t>
                      </a:r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media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price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PE media (€)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Bag dimension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Lenght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8m</a:t>
                      </a:r>
                    </a:p>
                    <a:p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Diameter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150 mm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Cage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price</a:t>
                      </a:r>
                      <a:r>
                        <a:rPr lang="fr-F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(€/m2)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Graphique 13"/>
          <p:cNvGraphicFramePr/>
          <p:nvPr/>
        </p:nvGraphicFramePr>
        <p:xfrm>
          <a:off x="3203848" y="1556792"/>
          <a:ext cx="60841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Air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to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Cloth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ratio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</a:rPr>
              <a:t>influence</a:t>
            </a:r>
            <a:r>
              <a:rPr lang="de-DE" sz="2000" kern="12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>
                <a:solidFill>
                  <a:srgbClr val="333399"/>
                </a:solidFill>
                <a:latin typeface="Times New Roman" pitchFamily="18" charset="0"/>
              </a:rPr>
              <a:t>and</a:t>
            </a:r>
            <a:r>
              <a:rPr lang="de-DE" sz="2000" kern="1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</a:rPr>
              <a:t>industrial</a:t>
            </a:r>
            <a:r>
              <a:rPr lang="de-DE" sz="2000" kern="12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de-DE" sz="2000" kern="1200" dirty="0" err="1" smtClean="0">
                <a:solidFill>
                  <a:srgbClr val="333399"/>
                </a:solidFill>
                <a:latin typeface="Times New Roman" pitchFamily="18" charset="0"/>
              </a:rPr>
              <a:t>values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172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4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51125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23528" y="2060848"/>
          <a:ext cx="3312368" cy="251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4281"/>
                <a:gridCol w="185808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Industrial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example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Air</a:t>
                      </a:r>
                      <a:r>
                        <a:rPr lang="fr-FR" sz="1400" baseline="0" dirty="0" smtClean="0"/>
                        <a:t> to </a:t>
                      </a:r>
                      <a:r>
                        <a:rPr lang="fr-FR" sz="1400" baseline="0" dirty="0" err="1" smtClean="0"/>
                        <a:t>cloth</a:t>
                      </a:r>
                      <a:r>
                        <a:rPr lang="fr-FR" sz="1400" baseline="0" dirty="0" smtClean="0"/>
                        <a:t> ratio (m/s)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Termokimik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0.011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Balcke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Dürr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0.014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GE </a:t>
                      </a:r>
                      <a:r>
                        <a:rPr lang="fr-FR" sz="1400" dirty="0" err="1" smtClean="0"/>
                        <a:t>Energy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0.014</a:t>
                      </a:r>
                      <a:r>
                        <a:rPr lang="fr-FR" sz="1400" baseline="0" dirty="0" smtClean="0"/>
                        <a:t> – 0.017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Lurgi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0.014</a:t>
                      </a:r>
                      <a:r>
                        <a:rPr lang="fr-FR" sz="1400" baseline="0" dirty="0" smtClean="0"/>
                        <a:t> – 0.0167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Otter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Tail</a:t>
                      </a:r>
                      <a:r>
                        <a:rPr lang="fr-FR" sz="1400" dirty="0" smtClean="0"/>
                        <a:t> Power </a:t>
                      </a:r>
                      <a:r>
                        <a:rPr lang="fr-FR" sz="1400" dirty="0" err="1" smtClean="0"/>
                        <a:t>Company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0.0172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499992" y="587727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For a 1000 </a:t>
            </a:r>
            <a:r>
              <a:rPr lang="fr-FR" sz="1200" dirty="0" err="1" smtClean="0"/>
              <a:t>MWth</a:t>
            </a:r>
            <a:r>
              <a:rPr lang="fr-FR" sz="1200" dirty="0" smtClean="0"/>
              <a:t> combustion plant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Operating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Cost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for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Pulse Jet </a:t>
            </a:r>
            <a:r>
              <a:rPr lang="de-DE" sz="2400" u="sng" dirty="0" err="1">
                <a:solidFill>
                  <a:schemeClr val="accent2"/>
                </a:solidFill>
                <a:latin typeface="Times New Roman" pitchFamily="18" charset="0"/>
              </a:rPr>
              <a:t>Fabric</a:t>
            </a:r>
            <a:r>
              <a:rPr lang="de-DE" sz="24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Filter </a:t>
            </a:r>
            <a:r>
              <a:rPr lang="de-DE" sz="2400" u="sng" dirty="0" err="1" smtClean="0">
                <a:solidFill>
                  <a:schemeClr val="accent2"/>
                </a:solidFill>
                <a:latin typeface="Times New Roman" pitchFamily="18" charset="0"/>
              </a:rPr>
              <a:t>and</a:t>
            </a:r>
            <a:r>
              <a:rPr lang="de-DE" sz="2400" u="sng" dirty="0" smtClean="0">
                <a:solidFill>
                  <a:schemeClr val="accent2"/>
                </a:solidFill>
                <a:latin typeface="Times New Roman" pitchFamily="18" charset="0"/>
              </a:rPr>
              <a:t> Efficiency 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244" name="Picture 6" descr="lrtap_cmy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763713" y="1000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UNECE Convention on Long-range Transboundary Air Pollution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6" name="Rechteck 1"/>
          <p:cNvSpPr>
            <a:spLocks noChangeArrowheads="1"/>
          </p:cNvSpPr>
          <p:nvPr/>
        </p:nvSpPr>
        <p:spPr bwMode="auto">
          <a:xfrm>
            <a:off x="0" y="6237288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>
                <a:solidFill>
                  <a:srgbClr val="2D2D8A"/>
                </a:solidFill>
              </a:rPr>
              <a:t>Economic assessment of Dedusting technologies</a:t>
            </a:r>
          </a:p>
        </p:txBody>
      </p:sp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0" cy="266700"/>
          </a:xfrm>
          <a:prstGeom prst="rect">
            <a:avLst/>
          </a:prstGeom>
          <a:noFill/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19125" cy="390525"/>
          </a:xfrm>
          <a:prstGeom prst="rect">
            <a:avLst/>
          </a:prstGeom>
          <a:noFill/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7650" cy="266700"/>
          </a:xfrm>
          <a:prstGeom prst="rect">
            <a:avLst/>
          </a:prstGeom>
          <a:noFill/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295275"/>
          </a:xfrm>
          <a:prstGeom prst="rect">
            <a:avLst/>
          </a:prstGeom>
          <a:noFill/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3048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412776"/>
            <a:ext cx="6223915" cy="44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762</Words>
  <Application>Microsoft Office PowerPoint</Application>
  <PresentationFormat>Affichage à l'écran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Default Design</vt:lpstr>
      <vt:lpstr>Agenda</vt:lpstr>
      <vt:lpstr>Diapositive 2</vt:lpstr>
      <vt:lpstr>Diapositive 3</vt:lpstr>
      <vt:lpstr>Diapositive 4</vt:lpstr>
      <vt:lpstr>General approach for Pulse Jet Fabric Filter equipment cost </vt:lpstr>
      <vt:lpstr>Total filtration area   calculation and industrial example</vt:lpstr>
      <vt:lpstr>Cost comparison for Pulse Jet Fabric Filter units  Variable input parameters and comparison with literature data </vt:lpstr>
      <vt:lpstr>Air to Cloth ratio  influence and industrial values</vt:lpstr>
      <vt:lpstr>Operating Cost for Pulse Jet Fabric Filter and Efficiency </vt:lpstr>
      <vt:lpstr>Operating Cost for Pulse Jet Fabric Filter</vt:lpstr>
      <vt:lpstr>Electrostatic Precipitator</vt:lpstr>
      <vt:lpstr>General approach for ESP equipment cost </vt:lpstr>
      <vt:lpstr>Effective collecting plate area determination from method 2</vt:lpstr>
      <vt:lpstr>Evolution of SCA as a function of MMDin and T</vt:lpstr>
      <vt:lpstr>Cost comparison for ESP units  Variable input parameters and comparison with literature data </vt:lpstr>
      <vt:lpstr>Operating Cost for ESP units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EGTEI – Expert Group on Techno-Economic Issues</dc:title>
  <dc:creator>ENEA</dc:creator>
  <cp:lastModifiedBy>Jean-Baptiste JBV. VILMAIN</cp:lastModifiedBy>
  <cp:revision>513</cp:revision>
  <dcterms:created xsi:type="dcterms:W3CDTF">2008-04-09T12:33:54Z</dcterms:created>
  <dcterms:modified xsi:type="dcterms:W3CDTF">2013-10-16T17:13:50Z</dcterms:modified>
</cp:coreProperties>
</file>